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Josefin Slab"/>
      <p:regular r:id="rId16"/>
      <p:bold r:id="rId17"/>
      <p:italic r:id="rId18"/>
      <p:boldItalic r:id="rId19"/>
    </p:embeddedFont>
    <p:embeddedFont>
      <p:font typeface="Anton"/>
      <p:regular r:id="rId20"/>
    </p:embeddedFont>
    <p:embeddedFont>
      <p:font typeface="Roboto"/>
      <p:regular r:id="rId21"/>
      <p:bold r:id="rId22"/>
      <p:italic r:id="rId23"/>
      <p:boldItalic r:id="rId24"/>
    </p:embeddedFont>
    <p:embeddedFont>
      <p:font typeface="Fira Sans Condensed Light"/>
      <p:regular r:id="rId25"/>
      <p:bold r:id="rId26"/>
      <p:italic r:id="rId27"/>
      <p:boldItalic r:id="rId28"/>
    </p:embeddedFont>
    <p:embeddedFont>
      <p:font typeface="Fira Sans Condensed"/>
      <p:regular r:id="rId29"/>
      <p:bold r:id="rId30"/>
      <p:italic r:id="rId31"/>
      <p:boldItalic r:id="rId32"/>
    </p:embeddedFont>
    <p:embeddedFont>
      <p:font typeface="Catamaran Light"/>
      <p:regular r:id="rId33"/>
      <p:bold r:id="rId34"/>
    </p:embeddedFont>
    <p:embeddedFont>
      <p:font typeface="Advent Pro Light"/>
      <p:regular r:id="rId35"/>
      <p:bold r:id="rId36"/>
    </p:embeddedFont>
    <p:embeddedFont>
      <p:font typeface="Rajdhani"/>
      <p:regular r:id="rId37"/>
      <p:bold r:id="rId38"/>
    </p:embeddedFont>
    <p:embeddedFont>
      <p:font typeface="Merriweather"/>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erriweather-bold.fntdata"/><Relationship Id="rId20" Type="http://schemas.openxmlformats.org/officeDocument/2006/relationships/font" Target="fonts/Anton-regular.fntdata"/><Relationship Id="rId42" Type="http://schemas.openxmlformats.org/officeDocument/2006/relationships/font" Target="fonts/Merriweather-boldItalic.fntdata"/><Relationship Id="rId41" Type="http://schemas.openxmlformats.org/officeDocument/2006/relationships/font" Target="fonts/Merriweather-italic.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CondensedLight-bold.fntdata"/><Relationship Id="rId25" Type="http://schemas.openxmlformats.org/officeDocument/2006/relationships/font" Target="fonts/FiraSansCondensedLight-regular.fntdata"/><Relationship Id="rId28" Type="http://schemas.openxmlformats.org/officeDocument/2006/relationships/font" Target="fonts/FiraSansCondensedLight-boldItalic.fntdata"/><Relationship Id="rId27" Type="http://schemas.openxmlformats.org/officeDocument/2006/relationships/font" Target="fonts/FiraSansCondensedLight-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Condensed-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Condensed-italic.fntdata"/><Relationship Id="rId30" Type="http://schemas.openxmlformats.org/officeDocument/2006/relationships/font" Target="fonts/FiraSansCondensed-bold.fntdata"/><Relationship Id="rId11" Type="http://schemas.openxmlformats.org/officeDocument/2006/relationships/slide" Target="slides/slide7.xml"/><Relationship Id="rId33" Type="http://schemas.openxmlformats.org/officeDocument/2006/relationships/font" Target="fonts/CatamaranLight-regular.fntdata"/><Relationship Id="rId10" Type="http://schemas.openxmlformats.org/officeDocument/2006/relationships/slide" Target="slides/slide6.xml"/><Relationship Id="rId32" Type="http://schemas.openxmlformats.org/officeDocument/2006/relationships/font" Target="fonts/FiraSansCondensed-boldItalic.fntdata"/><Relationship Id="rId13" Type="http://schemas.openxmlformats.org/officeDocument/2006/relationships/slide" Target="slides/slide9.xml"/><Relationship Id="rId35" Type="http://schemas.openxmlformats.org/officeDocument/2006/relationships/font" Target="fonts/AdventProLight-regular.fntdata"/><Relationship Id="rId12" Type="http://schemas.openxmlformats.org/officeDocument/2006/relationships/slide" Target="slides/slide8.xml"/><Relationship Id="rId34" Type="http://schemas.openxmlformats.org/officeDocument/2006/relationships/font" Target="fonts/CatamaranLight-bold.fntdata"/><Relationship Id="rId15" Type="http://schemas.openxmlformats.org/officeDocument/2006/relationships/slide" Target="slides/slide11.xml"/><Relationship Id="rId37" Type="http://schemas.openxmlformats.org/officeDocument/2006/relationships/font" Target="fonts/Rajdhani-regular.fntdata"/><Relationship Id="rId14" Type="http://schemas.openxmlformats.org/officeDocument/2006/relationships/slide" Target="slides/slide10.xml"/><Relationship Id="rId36" Type="http://schemas.openxmlformats.org/officeDocument/2006/relationships/font" Target="fonts/AdventProLight-bold.fntdata"/><Relationship Id="rId17" Type="http://schemas.openxmlformats.org/officeDocument/2006/relationships/font" Target="fonts/JosefinSlab-bold.fntdata"/><Relationship Id="rId39" Type="http://schemas.openxmlformats.org/officeDocument/2006/relationships/font" Target="fonts/Merriweather-regular.fntdata"/><Relationship Id="rId16" Type="http://schemas.openxmlformats.org/officeDocument/2006/relationships/font" Target="fonts/JosefinSlab-regular.fntdata"/><Relationship Id="rId38" Type="http://schemas.openxmlformats.org/officeDocument/2006/relationships/font" Target="fonts/Rajdhani-bold.fntdata"/><Relationship Id="rId19" Type="http://schemas.openxmlformats.org/officeDocument/2006/relationships/font" Target="fonts/JosefinSlab-boldItalic.fntdata"/><Relationship Id="rId18" Type="http://schemas.openxmlformats.org/officeDocument/2006/relationships/font" Target="fonts/JosefinSlab-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7098bb5640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7098bb5640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708a6ee8a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708a6ee8a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708a6ee8a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08a6ee8a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708a6ee8a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708a6ee8a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21cf31b27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21cf31b27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33c20493d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33c20493d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24546d4909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24546d4909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33c288a5c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33c288a5c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65abef013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5abef013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33c20493d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33c20493d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6" name="Google Shape;46;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
        <p:nvSpPr>
          <p:cNvPr id="50" name="Google Shape;50;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1" name="Shape 51"/>
        <p:cNvGrpSpPr/>
        <p:nvPr/>
      </p:nvGrpSpPr>
      <p:grpSpPr>
        <a:xfrm>
          <a:off x="0" y="0"/>
          <a:ext cx="0" cy="0"/>
          <a:chOff x="0" y="0"/>
          <a:chExt cx="0" cy="0"/>
        </a:xfrm>
      </p:grpSpPr>
      <p:sp>
        <p:nvSpPr>
          <p:cNvPr id="52" name="Google Shape;52;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56" name="Google Shape;56;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58" name="Google Shape;58;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9" name="Google Shape;59;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60" name="Google Shape;60;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62" name="Google Shape;62;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3" name="Google Shape;63;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4" name="Google Shape;64;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5" name="Google Shape;65;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6" name="Google Shape;66;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69" name="Google Shape;69;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70" name="Google Shape;70;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71" name="Google Shape;71;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72" name="Google Shape;72;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3" name="Google Shape;73;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6" name="Google Shape;76;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7" name="Google Shape;77;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8" name="Google Shape;78;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9" name="Google Shape;79;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1" name="Google Shape;81;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2" name="Google Shape;82;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85" name="Google Shape;85;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86" name="Google Shape;86;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7" name="Google Shape;87;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88" name="Google Shape;88;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9" name="Google Shape;89;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2" name="Google Shape;92;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93" name="Google Shape;93;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4" name="Google Shape;94;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95" name="Google Shape;95;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6" name="Google Shape;96;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97" name="Google Shape;97;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8" name="Google Shape;98;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99" name="Google Shape;99;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0" name="Google Shape;100;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101" name="Google Shape;101;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2" name="Google Shape;102;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103" name="Google Shape;103;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4" name="Google Shape;104;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7" name="Google Shape;107;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8" name="Google Shape;108;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
        <p:nvSpPr>
          <p:cNvPr id="109" name="Google Shape;109;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4" name="Google Shape;14;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7" name="Google Shape;17;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 name="Google Shape;18;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3F3F3"/>
                </a:solidFill>
              </a:defRPr>
            </a:lvl1pPr>
            <a:lvl2pPr lvl="1">
              <a:buNone/>
              <a:defRPr>
                <a:solidFill>
                  <a:srgbClr val="F3F3F3"/>
                </a:solidFill>
              </a:defRPr>
            </a:lvl2pPr>
            <a:lvl3pPr lvl="2">
              <a:buNone/>
              <a:defRPr>
                <a:solidFill>
                  <a:srgbClr val="F3F3F3"/>
                </a:solidFill>
              </a:defRPr>
            </a:lvl3pPr>
            <a:lvl4pPr lvl="3">
              <a:buNone/>
              <a:defRPr>
                <a:solidFill>
                  <a:srgbClr val="F3F3F3"/>
                </a:solidFill>
              </a:defRPr>
            </a:lvl4pPr>
            <a:lvl5pPr lvl="4">
              <a:buNone/>
              <a:defRPr>
                <a:solidFill>
                  <a:srgbClr val="F3F3F3"/>
                </a:solidFill>
              </a:defRPr>
            </a:lvl5pPr>
            <a:lvl6pPr lvl="5">
              <a:buNone/>
              <a:defRPr>
                <a:solidFill>
                  <a:srgbClr val="F3F3F3"/>
                </a:solidFill>
              </a:defRPr>
            </a:lvl6pPr>
            <a:lvl7pPr lvl="6">
              <a:buNone/>
              <a:defRPr>
                <a:solidFill>
                  <a:srgbClr val="F3F3F3"/>
                </a:solidFill>
              </a:defRPr>
            </a:lvl7pPr>
            <a:lvl8pPr lvl="7">
              <a:buNone/>
              <a:defRPr>
                <a:solidFill>
                  <a:srgbClr val="F3F3F3"/>
                </a:solidFill>
              </a:defRPr>
            </a:lvl8pPr>
            <a:lvl9pPr lvl="8">
              <a:buNone/>
              <a:defRPr>
                <a:solidFill>
                  <a:srgbClr val="F3F3F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1" name="Google Shape;21;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2" name="Google Shape;22;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3" name="Google Shape;23;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4" name="Google Shape;24;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5" name="Google Shape;2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8" name="Google Shape;28;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1" name="Google Shape;31;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 name="Google Shape;34;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5" name="Google Shape;35;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3" name="Google Shape;4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lt2"/>
                </a:solidFill>
                <a:latin typeface="Fira Sans Condensed Light"/>
                <a:ea typeface="Fira Sans Condensed Light"/>
                <a:cs typeface="Fira Sans Condensed Light"/>
                <a:sym typeface="Fira Sans Condensed Light"/>
              </a:defRPr>
            </a:lvl1pPr>
            <a:lvl2pPr lvl="1" algn="r">
              <a:buNone/>
              <a:defRPr sz="1300">
                <a:solidFill>
                  <a:schemeClr val="lt2"/>
                </a:solidFill>
                <a:latin typeface="Fira Sans Condensed Light"/>
                <a:ea typeface="Fira Sans Condensed Light"/>
                <a:cs typeface="Fira Sans Condensed Light"/>
                <a:sym typeface="Fira Sans Condensed Light"/>
              </a:defRPr>
            </a:lvl2pPr>
            <a:lvl3pPr lvl="2" algn="r">
              <a:buNone/>
              <a:defRPr sz="1300">
                <a:solidFill>
                  <a:schemeClr val="lt2"/>
                </a:solidFill>
                <a:latin typeface="Fira Sans Condensed Light"/>
                <a:ea typeface="Fira Sans Condensed Light"/>
                <a:cs typeface="Fira Sans Condensed Light"/>
                <a:sym typeface="Fira Sans Condensed Light"/>
              </a:defRPr>
            </a:lvl3pPr>
            <a:lvl4pPr lvl="3" algn="r">
              <a:buNone/>
              <a:defRPr sz="1300">
                <a:solidFill>
                  <a:schemeClr val="lt2"/>
                </a:solidFill>
                <a:latin typeface="Fira Sans Condensed Light"/>
                <a:ea typeface="Fira Sans Condensed Light"/>
                <a:cs typeface="Fira Sans Condensed Light"/>
                <a:sym typeface="Fira Sans Condensed Light"/>
              </a:defRPr>
            </a:lvl4pPr>
            <a:lvl5pPr lvl="4" algn="r">
              <a:buNone/>
              <a:defRPr sz="1300">
                <a:solidFill>
                  <a:schemeClr val="lt2"/>
                </a:solidFill>
                <a:latin typeface="Fira Sans Condensed Light"/>
                <a:ea typeface="Fira Sans Condensed Light"/>
                <a:cs typeface="Fira Sans Condensed Light"/>
                <a:sym typeface="Fira Sans Condensed Light"/>
              </a:defRPr>
            </a:lvl5pPr>
            <a:lvl6pPr lvl="5" algn="r">
              <a:buNone/>
              <a:defRPr sz="1300">
                <a:solidFill>
                  <a:schemeClr val="lt2"/>
                </a:solidFill>
                <a:latin typeface="Fira Sans Condensed Light"/>
                <a:ea typeface="Fira Sans Condensed Light"/>
                <a:cs typeface="Fira Sans Condensed Light"/>
                <a:sym typeface="Fira Sans Condensed Light"/>
              </a:defRPr>
            </a:lvl6pPr>
            <a:lvl7pPr lvl="6" algn="r">
              <a:buNone/>
              <a:defRPr sz="1300">
                <a:solidFill>
                  <a:schemeClr val="lt2"/>
                </a:solidFill>
                <a:latin typeface="Fira Sans Condensed Light"/>
                <a:ea typeface="Fira Sans Condensed Light"/>
                <a:cs typeface="Fira Sans Condensed Light"/>
                <a:sym typeface="Fira Sans Condensed Light"/>
              </a:defRPr>
            </a:lvl7pPr>
            <a:lvl8pPr lvl="7" algn="r">
              <a:buNone/>
              <a:defRPr sz="1300">
                <a:solidFill>
                  <a:schemeClr val="lt2"/>
                </a:solidFill>
                <a:latin typeface="Fira Sans Condensed Light"/>
                <a:ea typeface="Fira Sans Condensed Light"/>
                <a:cs typeface="Fira Sans Condensed Light"/>
                <a:sym typeface="Fira Sans Condensed Light"/>
              </a:defRPr>
            </a:lvl8pPr>
            <a:lvl9pPr lvl="8" algn="r">
              <a:buNone/>
              <a:defRPr sz="1300">
                <a:solidFill>
                  <a:schemeClr val="lt2"/>
                </a:solidFill>
                <a:latin typeface="Fira Sans Condensed Light"/>
                <a:ea typeface="Fira Sans Condensed Light"/>
                <a:cs typeface="Fira Sans Condensed Light"/>
                <a:sym typeface="Fira Sans Condensed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hyperlink" Target="https://store.steampowered.com/" TargetMode="External"/><Relationship Id="rId5" Type="http://schemas.openxmlformats.org/officeDocument/2006/relationships/hyperlink" Target="https://steamcommunity.com/games/steam/member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4.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38.jp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34.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2"/>
          <p:cNvSpPr txBox="1"/>
          <p:nvPr>
            <p:ph type="ctrTitle"/>
          </p:nvPr>
        </p:nvSpPr>
        <p:spPr>
          <a:xfrm>
            <a:off x="247000" y="-575525"/>
            <a:ext cx="9144000" cy="332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800">
                <a:latin typeface="Rajdhani"/>
                <a:ea typeface="Rajdhani"/>
                <a:cs typeface="Rajdhani"/>
                <a:sym typeface="Rajdhani"/>
              </a:rPr>
              <a:t>Game Recommendation system</a:t>
            </a:r>
            <a:endParaRPr sz="5800">
              <a:latin typeface="Rajdhani"/>
              <a:ea typeface="Rajdhani"/>
              <a:cs typeface="Rajdhani"/>
              <a:sym typeface="Rajdhani"/>
            </a:endParaRPr>
          </a:p>
        </p:txBody>
      </p:sp>
      <p:sp>
        <p:nvSpPr>
          <p:cNvPr id="119" name="Google Shape;119;p22"/>
          <p:cNvSpPr txBox="1"/>
          <p:nvPr>
            <p:ph idx="1" type="subTitle"/>
          </p:nvPr>
        </p:nvSpPr>
        <p:spPr>
          <a:xfrm>
            <a:off x="651025" y="2731250"/>
            <a:ext cx="33849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Fira Sans Condensed"/>
                <a:ea typeface="Fira Sans Condensed"/>
                <a:cs typeface="Fira Sans Condensed"/>
                <a:sym typeface="Fira Sans Condensed"/>
              </a:rPr>
              <a:t>“ The Gradients”</a:t>
            </a:r>
            <a:endParaRPr b="1" sz="2500">
              <a:latin typeface="Fira Sans Condensed"/>
              <a:ea typeface="Fira Sans Condensed"/>
              <a:cs typeface="Fira Sans Condensed"/>
              <a:sym typeface="Fira Sans Condensed"/>
            </a:endParaRPr>
          </a:p>
        </p:txBody>
      </p:sp>
      <p:grpSp>
        <p:nvGrpSpPr>
          <p:cNvPr id="120" name="Google Shape;120;p22"/>
          <p:cNvGrpSpPr/>
          <p:nvPr/>
        </p:nvGrpSpPr>
        <p:grpSpPr>
          <a:xfrm>
            <a:off x="3713795" y="1903221"/>
            <a:ext cx="2210395" cy="2090466"/>
            <a:chOff x="1040275" y="238125"/>
            <a:chExt cx="5538450" cy="5237950"/>
          </a:xfrm>
        </p:grpSpPr>
        <p:sp>
          <p:nvSpPr>
            <p:cNvPr id="121" name="Google Shape;121;p22"/>
            <p:cNvSpPr/>
            <p:nvPr/>
          </p:nvSpPr>
          <p:spPr>
            <a:xfrm>
              <a:off x="1445900" y="1165400"/>
              <a:ext cx="459350" cy="451025"/>
            </a:xfrm>
            <a:custGeom>
              <a:rect b="b" l="l" r="r" t="t"/>
              <a:pathLst>
                <a:path extrusionOk="0" h="18041" w="18374">
                  <a:moveTo>
                    <a:pt x="11801" y="1"/>
                  </a:moveTo>
                  <a:lnTo>
                    <a:pt x="1" y="14388"/>
                  </a:lnTo>
                  <a:lnTo>
                    <a:pt x="18259" y="18040"/>
                  </a:lnTo>
                  <a:lnTo>
                    <a:pt x="18374" y="17894"/>
                  </a:lnTo>
                  <a:lnTo>
                    <a:pt x="1180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1740900" y="915250"/>
              <a:ext cx="341475" cy="697525"/>
            </a:xfrm>
            <a:custGeom>
              <a:rect b="b" l="l" r="r" t="t"/>
              <a:pathLst>
                <a:path extrusionOk="0" h="27901" w="13659">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a:off x="1437800" y="1525100"/>
              <a:ext cx="464600" cy="592400"/>
            </a:xfrm>
            <a:custGeom>
              <a:rect b="b" l="l" r="r" t="t"/>
              <a:pathLst>
                <a:path extrusionOk="0" h="23696" w="18584">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p:nvPr/>
          </p:nvSpPr>
          <p:spPr>
            <a:xfrm>
              <a:off x="1482675" y="1625000"/>
              <a:ext cx="634375" cy="560850"/>
            </a:xfrm>
            <a:custGeom>
              <a:rect b="b" l="l" r="r" t="t"/>
              <a:pathLst>
                <a:path extrusionOk="0" h="22434" w="25375">
                  <a:moveTo>
                    <a:pt x="16914" y="1"/>
                  </a:moveTo>
                  <a:lnTo>
                    <a:pt x="0" y="19856"/>
                  </a:lnTo>
                  <a:lnTo>
                    <a:pt x="19908" y="21880"/>
                  </a:lnTo>
                  <a:lnTo>
                    <a:pt x="25375" y="22433"/>
                  </a:lnTo>
                  <a:lnTo>
                    <a:pt x="1691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1125600" y="1535800"/>
              <a:ext cx="348500" cy="586125"/>
            </a:xfrm>
            <a:custGeom>
              <a:rect b="b" l="l" r="r" t="t"/>
              <a:pathLst>
                <a:path extrusionOk="0" h="23445" w="1394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2097725" y="679450"/>
              <a:ext cx="730375" cy="221500"/>
            </a:xfrm>
            <a:custGeom>
              <a:rect b="b" l="l" r="r" t="t"/>
              <a:pathLst>
                <a:path extrusionOk="0" h="8860" w="29215">
                  <a:moveTo>
                    <a:pt x="7837" y="1"/>
                  </a:moveTo>
                  <a:lnTo>
                    <a:pt x="7628" y="158"/>
                  </a:lnTo>
                  <a:lnTo>
                    <a:pt x="1" y="8859"/>
                  </a:lnTo>
                  <a:lnTo>
                    <a:pt x="1" y="8859"/>
                  </a:lnTo>
                  <a:lnTo>
                    <a:pt x="29215" y="4049"/>
                  </a:lnTo>
                  <a:lnTo>
                    <a:pt x="783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2304075" y="463225"/>
              <a:ext cx="736875" cy="208175"/>
            </a:xfrm>
            <a:custGeom>
              <a:rect b="b" l="l" r="r" t="t"/>
              <a:pathLst>
                <a:path extrusionOk="0" h="8327" w="29475">
                  <a:moveTo>
                    <a:pt x="29475" y="1"/>
                  </a:moveTo>
                  <a:lnTo>
                    <a:pt x="8670" y="1733"/>
                  </a:lnTo>
                  <a:lnTo>
                    <a:pt x="0" y="8327"/>
                  </a:lnTo>
                  <a:lnTo>
                    <a:pt x="294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2293625" y="460350"/>
              <a:ext cx="781500" cy="320325"/>
            </a:xfrm>
            <a:custGeom>
              <a:rect b="b" l="l" r="r" t="t"/>
              <a:pathLst>
                <a:path extrusionOk="0" h="12813" w="31260">
                  <a:moveTo>
                    <a:pt x="31260" y="0"/>
                  </a:moveTo>
                  <a:lnTo>
                    <a:pt x="29893" y="116"/>
                  </a:lnTo>
                  <a:lnTo>
                    <a:pt x="418" y="8442"/>
                  </a:lnTo>
                  <a:lnTo>
                    <a:pt x="1" y="8765"/>
                  </a:lnTo>
                  <a:lnTo>
                    <a:pt x="21379" y="12813"/>
                  </a:lnTo>
                  <a:lnTo>
                    <a:pt x="3126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1908625" y="906900"/>
              <a:ext cx="740825" cy="708475"/>
            </a:xfrm>
            <a:custGeom>
              <a:rect b="b" l="l" r="r" t="t"/>
              <a:pathLst>
                <a:path extrusionOk="0" h="28339" w="29633">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2092525" y="780650"/>
              <a:ext cx="735575" cy="432500"/>
            </a:xfrm>
            <a:custGeom>
              <a:rect b="b" l="l" r="r" t="t"/>
              <a:pathLst>
                <a:path extrusionOk="0" h="17300" w="29423">
                  <a:moveTo>
                    <a:pt x="29423" y="1"/>
                  </a:moveTo>
                  <a:lnTo>
                    <a:pt x="209" y="4811"/>
                  </a:lnTo>
                  <a:lnTo>
                    <a:pt x="0" y="5051"/>
                  </a:lnTo>
                  <a:lnTo>
                    <a:pt x="22276" y="17300"/>
                  </a:lnTo>
                  <a:lnTo>
                    <a:pt x="294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1125600" y="1959400"/>
              <a:ext cx="344325" cy="422600"/>
            </a:xfrm>
            <a:custGeom>
              <a:rect b="b" l="l" r="r" t="t"/>
              <a:pathLst>
                <a:path extrusionOk="0" h="16904" w="13773">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1481375" y="2129475"/>
              <a:ext cx="635150" cy="625775"/>
            </a:xfrm>
            <a:custGeom>
              <a:rect b="b" l="l" r="r" t="t"/>
              <a:pathLst>
                <a:path extrusionOk="0" h="25031" w="25406">
                  <a:moveTo>
                    <a:pt x="1" y="0"/>
                  </a:moveTo>
                  <a:lnTo>
                    <a:pt x="12521" y="25030"/>
                  </a:lnTo>
                  <a:lnTo>
                    <a:pt x="20158" y="11717"/>
                  </a:lnTo>
                  <a:lnTo>
                    <a:pt x="25406" y="2577"/>
                  </a:lnTo>
                  <a:lnTo>
                    <a:pt x="17977" y="1826"/>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1125600" y="2129475"/>
              <a:ext cx="342750" cy="740525"/>
            </a:xfrm>
            <a:custGeom>
              <a:rect b="b" l="l" r="r" t="t"/>
              <a:pathLst>
                <a:path extrusionOk="0" h="29621" w="13710">
                  <a:moveTo>
                    <a:pt x="13710" y="0"/>
                  </a:moveTo>
                  <a:lnTo>
                    <a:pt x="0" y="10100"/>
                  </a:lnTo>
                  <a:lnTo>
                    <a:pt x="0" y="10340"/>
                  </a:lnTo>
                  <a:lnTo>
                    <a:pt x="1429" y="29621"/>
                  </a:lnTo>
                  <a:lnTo>
                    <a:pt x="1371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1162625" y="2134425"/>
              <a:ext cx="625525" cy="755400"/>
            </a:xfrm>
            <a:custGeom>
              <a:rect b="b" l="l" r="r" t="t"/>
              <a:pathLst>
                <a:path extrusionOk="0" h="30216" w="25021">
                  <a:moveTo>
                    <a:pt x="12489" y="0"/>
                  </a:moveTo>
                  <a:lnTo>
                    <a:pt x="1" y="30132"/>
                  </a:lnTo>
                  <a:lnTo>
                    <a:pt x="1" y="30216"/>
                  </a:lnTo>
                  <a:lnTo>
                    <a:pt x="25020" y="25062"/>
                  </a:lnTo>
                  <a:lnTo>
                    <a:pt x="1248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1164975" y="2770100"/>
              <a:ext cx="618725" cy="509425"/>
            </a:xfrm>
            <a:custGeom>
              <a:rect b="b" l="l" r="r" t="t"/>
              <a:pathLst>
                <a:path extrusionOk="0" h="20377" w="24749">
                  <a:moveTo>
                    <a:pt x="24749" y="0"/>
                  </a:moveTo>
                  <a:lnTo>
                    <a:pt x="0" y="5092"/>
                  </a:lnTo>
                  <a:lnTo>
                    <a:pt x="7648" y="20377"/>
                  </a:lnTo>
                  <a:lnTo>
                    <a:pt x="2474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1361650" y="2777125"/>
              <a:ext cx="426500" cy="653450"/>
            </a:xfrm>
            <a:custGeom>
              <a:rect b="b" l="l" r="r" t="t"/>
              <a:pathLst>
                <a:path extrusionOk="0" h="26138" w="17060">
                  <a:moveTo>
                    <a:pt x="17059" y="1"/>
                  </a:moveTo>
                  <a:lnTo>
                    <a:pt x="0" y="20336"/>
                  </a:lnTo>
                  <a:lnTo>
                    <a:pt x="13429" y="26137"/>
                  </a:lnTo>
                  <a:lnTo>
                    <a:pt x="14931" y="15370"/>
                  </a:lnTo>
                  <a:lnTo>
                    <a:pt x="1705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1799325" y="2193650"/>
              <a:ext cx="1025125" cy="569425"/>
            </a:xfrm>
            <a:custGeom>
              <a:rect b="b" l="l" r="r" t="t"/>
              <a:pathLst>
                <a:path extrusionOk="0" h="22777" w="41005">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1910450" y="1216525"/>
              <a:ext cx="732450" cy="964350"/>
            </a:xfrm>
            <a:custGeom>
              <a:rect b="b" l="l" r="r" t="t"/>
              <a:pathLst>
                <a:path extrusionOk="0" h="38574" w="29298">
                  <a:moveTo>
                    <a:pt x="29298" y="1"/>
                  </a:moveTo>
                  <a:lnTo>
                    <a:pt x="0" y="15953"/>
                  </a:lnTo>
                  <a:lnTo>
                    <a:pt x="8535" y="38573"/>
                  </a:lnTo>
                  <a:lnTo>
                    <a:pt x="2929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2130600" y="1216525"/>
              <a:ext cx="1117450" cy="968800"/>
            </a:xfrm>
            <a:custGeom>
              <a:rect b="b" l="l" r="r" t="t"/>
              <a:pathLst>
                <a:path extrusionOk="0" h="38752" w="44698">
                  <a:moveTo>
                    <a:pt x="20858" y="1"/>
                  </a:moveTo>
                  <a:lnTo>
                    <a:pt x="0" y="38751"/>
                  </a:lnTo>
                  <a:lnTo>
                    <a:pt x="44625" y="31687"/>
                  </a:lnTo>
                  <a:lnTo>
                    <a:pt x="44625" y="31677"/>
                  </a:lnTo>
                  <a:lnTo>
                    <a:pt x="44698" y="31666"/>
                  </a:lnTo>
                  <a:lnTo>
                    <a:pt x="20858"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2649425" y="733700"/>
              <a:ext cx="761400" cy="479450"/>
            </a:xfrm>
            <a:custGeom>
              <a:rect b="b" l="l" r="r" t="t"/>
              <a:pathLst>
                <a:path extrusionOk="0" h="19178" w="30456">
                  <a:moveTo>
                    <a:pt x="30455" y="1"/>
                  </a:moveTo>
                  <a:lnTo>
                    <a:pt x="7147" y="1879"/>
                  </a:lnTo>
                  <a:lnTo>
                    <a:pt x="0" y="19178"/>
                  </a:lnTo>
                  <a:lnTo>
                    <a:pt x="3045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2649425" y="733700"/>
              <a:ext cx="761400" cy="1274500"/>
            </a:xfrm>
            <a:custGeom>
              <a:rect b="b" l="l" r="r" t="t"/>
              <a:pathLst>
                <a:path extrusionOk="0" h="50980" w="30456">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2128775" y="2017550"/>
              <a:ext cx="1113025" cy="565800"/>
            </a:xfrm>
            <a:custGeom>
              <a:rect b="b" l="l" r="r" t="t"/>
              <a:pathLst>
                <a:path extrusionOk="0" h="22632" w="44521">
                  <a:moveTo>
                    <a:pt x="44520" y="1"/>
                  </a:moveTo>
                  <a:lnTo>
                    <a:pt x="1" y="7044"/>
                  </a:lnTo>
                  <a:lnTo>
                    <a:pt x="27827" y="22632"/>
                  </a:lnTo>
                  <a:lnTo>
                    <a:pt x="445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2828075" y="458000"/>
              <a:ext cx="582750" cy="322675"/>
            </a:xfrm>
            <a:custGeom>
              <a:rect b="b" l="l" r="r" t="t"/>
              <a:pathLst>
                <a:path extrusionOk="0" h="12907" w="23310">
                  <a:moveTo>
                    <a:pt x="10434" y="1"/>
                  </a:moveTo>
                  <a:lnTo>
                    <a:pt x="10174" y="74"/>
                  </a:lnTo>
                  <a:lnTo>
                    <a:pt x="9882" y="94"/>
                  </a:lnTo>
                  <a:lnTo>
                    <a:pt x="1" y="12907"/>
                  </a:lnTo>
                  <a:lnTo>
                    <a:pt x="23309" y="11029"/>
                  </a:lnTo>
                  <a:lnTo>
                    <a:pt x="1043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3088925" y="301750"/>
              <a:ext cx="533175" cy="431975"/>
            </a:xfrm>
            <a:custGeom>
              <a:rect b="b" l="l" r="r" t="t"/>
              <a:pathLst>
                <a:path extrusionOk="0" h="17279" w="21327">
                  <a:moveTo>
                    <a:pt x="21327" y="1"/>
                  </a:moveTo>
                  <a:lnTo>
                    <a:pt x="0" y="6251"/>
                  </a:lnTo>
                  <a:lnTo>
                    <a:pt x="12875" y="17279"/>
                  </a:lnTo>
                  <a:lnTo>
                    <a:pt x="2132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3410800" y="300475"/>
              <a:ext cx="711600" cy="433250"/>
            </a:xfrm>
            <a:custGeom>
              <a:rect b="b" l="l" r="r" t="t"/>
              <a:pathLst>
                <a:path extrusionOk="0" h="17330" w="28464">
                  <a:moveTo>
                    <a:pt x="8639" y="0"/>
                  </a:moveTo>
                  <a:lnTo>
                    <a:pt x="8452" y="52"/>
                  </a:lnTo>
                  <a:lnTo>
                    <a:pt x="0" y="17330"/>
                  </a:lnTo>
                  <a:lnTo>
                    <a:pt x="0" y="17330"/>
                  </a:lnTo>
                  <a:lnTo>
                    <a:pt x="28463" y="6239"/>
                  </a:lnTo>
                  <a:lnTo>
                    <a:pt x="863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4136725" y="459575"/>
              <a:ext cx="333375" cy="518575"/>
            </a:xfrm>
            <a:custGeom>
              <a:rect b="b" l="l" r="r" t="t"/>
              <a:pathLst>
                <a:path extrusionOk="0" h="20743" w="13335">
                  <a:moveTo>
                    <a:pt x="0" y="1"/>
                  </a:moveTo>
                  <a:lnTo>
                    <a:pt x="6302" y="20743"/>
                  </a:lnTo>
                  <a:lnTo>
                    <a:pt x="13335" y="386"/>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4294275" y="469225"/>
              <a:ext cx="546475" cy="508925"/>
            </a:xfrm>
            <a:custGeom>
              <a:rect b="b" l="l" r="r" t="t"/>
              <a:pathLst>
                <a:path extrusionOk="0" h="20357" w="21859">
                  <a:moveTo>
                    <a:pt x="7033" y="0"/>
                  </a:moveTo>
                  <a:lnTo>
                    <a:pt x="0" y="20357"/>
                  </a:lnTo>
                  <a:lnTo>
                    <a:pt x="21858" y="3684"/>
                  </a:lnTo>
                  <a:lnTo>
                    <a:pt x="709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4294275" y="469225"/>
              <a:ext cx="175825" cy="508925"/>
            </a:xfrm>
            <a:custGeom>
              <a:rect b="b" l="l" r="r" t="t"/>
              <a:pathLst>
                <a:path extrusionOk="0" h="20357" w="7033">
                  <a:moveTo>
                    <a:pt x="7033" y="0"/>
                  </a:moveTo>
                  <a:lnTo>
                    <a:pt x="0" y="20357"/>
                  </a:lnTo>
                  <a:lnTo>
                    <a:pt x="0" y="20357"/>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3410800" y="456450"/>
              <a:ext cx="883500" cy="521700"/>
            </a:xfrm>
            <a:custGeom>
              <a:rect b="b" l="l" r="r" t="t"/>
              <a:pathLst>
                <a:path extrusionOk="0" h="20868" w="3534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4136725" y="459575"/>
              <a:ext cx="157575" cy="518575"/>
            </a:xfrm>
            <a:custGeom>
              <a:rect b="b" l="l" r="r" t="t"/>
              <a:pathLst>
                <a:path extrusionOk="0" h="20743" w="6303">
                  <a:moveTo>
                    <a:pt x="0" y="1"/>
                  </a:moveTo>
                  <a:lnTo>
                    <a:pt x="6302" y="20743"/>
                  </a:lnTo>
                  <a:lnTo>
                    <a:pt x="6302" y="20743"/>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4294275" y="561300"/>
              <a:ext cx="996150" cy="482575"/>
            </a:xfrm>
            <a:custGeom>
              <a:rect b="b" l="l" r="r" t="t"/>
              <a:pathLst>
                <a:path extrusionOk="0" h="19303" w="39846">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4294275" y="561300"/>
              <a:ext cx="546475" cy="416850"/>
            </a:xfrm>
            <a:custGeom>
              <a:rect b="b" l="l" r="r" t="t"/>
              <a:pathLst>
                <a:path extrusionOk="0" h="16674" w="21859">
                  <a:moveTo>
                    <a:pt x="21858" y="1"/>
                  </a:moveTo>
                  <a:lnTo>
                    <a:pt x="0" y="16674"/>
                  </a:lnTo>
                  <a:lnTo>
                    <a:pt x="0" y="16674"/>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4861575" y="569125"/>
              <a:ext cx="675350" cy="474750"/>
            </a:xfrm>
            <a:custGeom>
              <a:rect b="b" l="l" r="r" t="t"/>
              <a:pathLst>
                <a:path extrusionOk="0" h="18990" w="27014">
                  <a:moveTo>
                    <a:pt x="1" y="1"/>
                  </a:moveTo>
                  <a:lnTo>
                    <a:pt x="17154" y="18990"/>
                  </a:lnTo>
                  <a:lnTo>
                    <a:pt x="27014" y="11321"/>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3251950" y="733700"/>
              <a:ext cx="1038425" cy="1273725"/>
            </a:xfrm>
            <a:custGeom>
              <a:rect b="b" l="l" r="r" t="t"/>
              <a:pathLst>
                <a:path extrusionOk="0" h="50949" w="41537">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3255600" y="984125"/>
              <a:ext cx="1032425" cy="1023025"/>
            </a:xfrm>
            <a:custGeom>
              <a:rect b="b" l="l" r="r" t="t"/>
              <a:pathLst>
                <a:path extrusionOk="0" h="40921" w="41297">
                  <a:moveTo>
                    <a:pt x="41297" y="0"/>
                  </a:moveTo>
                  <a:lnTo>
                    <a:pt x="1" y="40921"/>
                  </a:lnTo>
                  <a:lnTo>
                    <a:pt x="29590" y="36852"/>
                  </a:lnTo>
                  <a:lnTo>
                    <a:pt x="29454" y="36685"/>
                  </a:lnTo>
                  <a:lnTo>
                    <a:pt x="29788" y="36779"/>
                  </a:lnTo>
                  <a:lnTo>
                    <a:pt x="412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4008125" y="978125"/>
              <a:ext cx="1278125" cy="926775"/>
            </a:xfrm>
            <a:custGeom>
              <a:rect b="b" l="l" r="r" t="t"/>
              <a:pathLst>
                <a:path extrusionOk="0" h="37071" w="51125">
                  <a:moveTo>
                    <a:pt x="11446" y="1"/>
                  </a:moveTo>
                  <a:lnTo>
                    <a:pt x="11602" y="42"/>
                  </a:lnTo>
                  <a:lnTo>
                    <a:pt x="0" y="37071"/>
                  </a:lnTo>
                  <a:lnTo>
                    <a:pt x="51073" y="2776"/>
                  </a:lnTo>
                  <a:lnTo>
                    <a:pt x="51125" y="2619"/>
                  </a:lnTo>
                  <a:lnTo>
                    <a:pt x="11446" y="1"/>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4294275" y="978125"/>
              <a:ext cx="991975" cy="65475"/>
            </a:xfrm>
            <a:custGeom>
              <a:rect b="b" l="l" r="r" t="t"/>
              <a:pathLst>
                <a:path extrusionOk="0" h="2619" w="39679">
                  <a:moveTo>
                    <a:pt x="0" y="1"/>
                  </a:moveTo>
                  <a:lnTo>
                    <a:pt x="0" y="1"/>
                  </a:lnTo>
                  <a:lnTo>
                    <a:pt x="39679" y="2619"/>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2835900" y="2022000"/>
              <a:ext cx="504250" cy="568675"/>
            </a:xfrm>
            <a:custGeom>
              <a:rect b="b" l="l" r="r" t="t"/>
              <a:pathLst>
                <a:path extrusionOk="0" h="22747" w="20170">
                  <a:moveTo>
                    <a:pt x="16507" y="1"/>
                  </a:moveTo>
                  <a:lnTo>
                    <a:pt x="1" y="22380"/>
                  </a:lnTo>
                  <a:lnTo>
                    <a:pt x="20169" y="22746"/>
                  </a:lnTo>
                  <a:lnTo>
                    <a:pt x="19001" y="15453"/>
                  </a:lnTo>
                  <a:lnTo>
                    <a:pt x="1650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3255600" y="1913225"/>
              <a:ext cx="742900" cy="677450"/>
            </a:xfrm>
            <a:custGeom>
              <a:rect b="b" l="l" r="r" t="t"/>
              <a:pathLst>
                <a:path extrusionOk="0" h="27098" w="29716">
                  <a:moveTo>
                    <a:pt x="29716" y="1"/>
                  </a:moveTo>
                  <a:lnTo>
                    <a:pt x="1" y="4091"/>
                  </a:lnTo>
                  <a:lnTo>
                    <a:pt x="1086" y="10789"/>
                  </a:lnTo>
                  <a:lnTo>
                    <a:pt x="3715" y="27097"/>
                  </a:lnTo>
                  <a:lnTo>
                    <a:pt x="3725" y="27097"/>
                  </a:lnTo>
                  <a:lnTo>
                    <a:pt x="2971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1705175" y="2772175"/>
              <a:ext cx="693350" cy="663600"/>
            </a:xfrm>
            <a:custGeom>
              <a:rect b="b" l="l" r="r" t="t"/>
              <a:pathLst>
                <a:path extrusionOk="0" h="26544" w="27734">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2435525" y="2589325"/>
              <a:ext cx="904625" cy="762200"/>
            </a:xfrm>
            <a:custGeom>
              <a:rect b="b" l="l" r="r" t="t"/>
              <a:pathLst>
                <a:path extrusionOk="0" h="30488" w="36185">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1799325" y="2586200"/>
              <a:ext cx="1023050" cy="756725"/>
            </a:xfrm>
            <a:custGeom>
              <a:rect b="b" l="l" r="r" t="t"/>
              <a:pathLst>
                <a:path extrusionOk="0" h="30269" w="40922">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2440475" y="2598725"/>
              <a:ext cx="1417425" cy="916075"/>
            </a:xfrm>
            <a:custGeom>
              <a:rect b="b" l="l" r="r" t="t"/>
              <a:pathLst>
                <a:path extrusionOk="0" h="36643" w="56697">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3348725" y="1912975"/>
              <a:ext cx="1181625" cy="687075"/>
            </a:xfrm>
            <a:custGeom>
              <a:rect b="b" l="l" r="r" t="t"/>
              <a:pathLst>
                <a:path extrusionOk="0" h="27483" w="47265">
                  <a:moveTo>
                    <a:pt x="26095" y="1"/>
                  </a:moveTo>
                  <a:lnTo>
                    <a:pt x="25991" y="11"/>
                  </a:lnTo>
                  <a:lnTo>
                    <a:pt x="0" y="27107"/>
                  </a:lnTo>
                  <a:lnTo>
                    <a:pt x="47264" y="27483"/>
                  </a:lnTo>
                  <a:lnTo>
                    <a:pt x="32251" y="7993"/>
                  </a:lnTo>
                  <a:lnTo>
                    <a:pt x="2609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3347150" y="2598725"/>
              <a:ext cx="1183475" cy="910100"/>
            </a:xfrm>
            <a:custGeom>
              <a:rect b="b" l="l" r="r" t="t"/>
              <a:pathLst>
                <a:path extrusionOk="0" h="36404" w="47339">
                  <a:moveTo>
                    <a:pt x="1" y="0"/>
                  </a:moveTo>
                  <a:lnTo>
                    <a:pt x="20430" y="36403"/>
                  </a:lnTo>
                  <a:lnTo>
                    <a:pt x="20440" y="36392"/>
                  </a:lnTo>
                  <a:lnTo>
                    <a:pt x="20701" y="36257"/>
                  </a:lnTo>
                  <a:lnTo>
                    <a:pt x="47338" y="376"/>
                  </a:lnTo>
                  <a:lnTo>
                    <a:pt x="105" y="0"/>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5290400" y="852125"/>
              <a:ext cx="669100" cy="448425"/>
            </a:xfrm>
            <a:custGeom>
              <a:rect b="b" l="l" r="r" t="t"/>
              <a:pathLst>
                <a:path extrusionOk="0" h="17937" w="26764">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5290400" y="852125"/>
              <a:ext cx="246525" cy="191750"/>
            </a:xfrm>
            <a:custGeom>
              <a:rect b="b" l="l" r="r" t="t"/>
              <a:pathLst>
                <a:path extrusionOk="0" h="7670" w="9861">
                  <a:moveTo>
                    <a:pt x="9861" y="1"/>
                  </a:moveTo>
                  <a:lnTo>
                    <a:pt x="1" y="7670"/>
                  </a:lnTo>
                  <a:lnTo>
                    <a:pt x="1" y="767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4013600" y="1916100"/>
              <a:ext cx="903050" cy="681600"/>
            </a:xfrm>
            <a:custGeom>
              <a:rect b="b" l="l" r="r" t="t"/>
              <a:pathLst>
                <a:path extrusionOk="0" h="27264" w="36122">
                  <a:moveTo>
                    <a:pt x="1" y="1"/>
                  </a:moveTo>
                  <a:lnTo>
                    <a:pt x="3746" y="4852"/>
                  </a:lnTo>
                  <a:lnTo>
                    <a:pt x="21014" y="27263"/>
                  </a:lnTo>
                  <a:lnTo>
                    <a:pt x="36122" y="1068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4007875" y="1047500"/>
              <a:ext cx="1277100" cy="1128675"/>
            </a:xfrm>
            <a:custGeom>
              <a:rect b="b" l="l" r="r" t="t"/>
              <a:pathLst>
                <a:path extrusionOk="0" h="45147" w="51084">
                  <a:moveTo>
                    <a:pt x="51083" y="1"/>
                  </a:moveTo>
                  <a:lnTo>
                    <a:pt x="10" y="34296"/>
                  </a:lnTo>
                  <a:lnTo>
                    <a:pt x="0" y="34337"/>
                  </a:lnTo>
                  <a:lnTo>
                    <a:pt x="36539" y="45147"/>
                  </a:lnTo>
                  <a:lnTo>
                    <a:pt x="5108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4929675" y="1045425"/>
              <a:ext cx="1040775" cy="1131025"/>
            </a:xfrm>
            <a:custGeom>
              <a:rect b="b" l="l" r="r" t="t"/>
              <a:pathLst>
                <a:path extrusionOk="0" h="45241" w="41631">
                  <a:moveTo>
                    <a:pt x="14587" y="0"/>
                  </a:moveTo>
                  <a:lnTo>
                    <a:pt x="1" y="45240"/>
                  </a:lnTo>
                  <a:lnTo>
                    <a:pt x="41631" y="10674"/>
                  </a:lnTo>
                  <a:lnTo>
                    <a:pt x="41192" y="10204"/>
                  </a:lnTo>
                  <a:lnTo>
                    <a:pt x="1458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4545450" y="2187900"/>
              <a:ext cx="829250" cy="755675"/>
            </a:xfrm>
            <a:custGeom>
              <a:rect b="b" l="l" r="r" t="t"/>
              <a:pathLst>
                <a:path extrusionOk="0" h="30227" w="33170">
                  <a:moveTo>
                    <a:pt x="15108" y="1"/>
                  </a:moveTo>
                  <a:lnTo>
                    <a:pt x="0" y="16590"/>
                  </a:lnTo>
                  <a:lnTo>
                    <a:pt x="33169" y="30226"/>
                  </a:lnTo>
                  <a:lnTo>
                    <a:pt x="33169" y="30226"/>
                  </a:lnTo>
                  <a:lnTo>
                    <a:pt x="21389" y="10507"/>
                  </a:lnTo>
                  <a:lnTo>
                    <a:pt x="1510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5978250" y="1318775"/>
              <a:ext cx="350075" cy="664900"/>
            </a:xfrm>
            <a:custGeom>
              <a:rect b="b" l="l" r="r" t="t"/>
              <a:pathLst>
                <a:path extrusionOk="0" h="26596" w="14003">
                  <a:moveTo>
                    <a:pt x="1" y="1"/>
                  </a:moveTo>
                  <a:lnTo>
                    <a:pt x="3694" y="26596"/>
                  </a:lnTo>
                  <a:lnTo>
                    <a:pt x="14002" y="11509"/>
                  </a:lnTo>
                  <a:lnTo>
                    <a:pt x="13950" y="11383"/>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4931250" y="2185300"/>
              <a:ext cx="710800" cy="756975"/>
            </a:xfrm>
            <a:custGeom>
              <a:rect b="b" l="l" r="r" t="t"/>
              <a:pathLst>
                <a:path extrusionOk="0" h="30279" w="28432">
                  <a:moveTo>
                    <a:pt x="0" y="0"/>
                  </a:moveTo>
                  <a:lnTo>
                    <a:pt x="18092" y="30279"/>
                  </a:lnTo>
                  <a:lnTo>
                    <a:pt x="28431" y="365"/>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5391600" y="2197550"/>
              <a:ext cx="451300" cy="746300"/>
            </a:xfrm>
            <a:custGeom>
              <a:rect b="b" l="l" r="r" t="t"/>
              <a:pathLst>
                <a:path extrusionOk="0" h="29852" w="18052">
                  <a:moveTo>
                    <a:pt x="10320" y="0"/>
                  </a:moveTo>
                  <a:lnTo>
                    <a:pt x="1" y="29851"/>
                  </a:lnTo>
                  <a:lnTo>
                    <a:pt x="18030" y="29851"/>
                  </a:lnTo>
                  <a:lnTo>
                    <a:pt x="18051" y="29840"/>
                  </a:lnTo>
                  <a:lnTo>
                    <a:pt x="1032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5649600" y="2193125"/>
              <a:ext cx="592900" cy="750450"/>
            </a:xfrm>
            <a:custGeom>
              <a:rect b="b" l="l" r="r" t="t"/>
              <a:pathLst>
                <a:path extrusionOk="0" h="30018" w="23716">
                  <a:moveTo>
                    <a:pt x="52" y="0"/>
                  </a:moveTo>
                  <a:lnTo>
                    <a:pt x="0" y="177"/>
                  </a:lnTo>
                  <a:lnTo>
                    <a:pt x="7731" y="30017"/>
                  </a:lnTo>
                  <a:lnTo>
                    <a:pt x="23715" y="18489"/>
                  </a:lnTo>
                  <a:lnTo>
                    <a:pt x="5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6070600" y="1606475"/>
              <a:ext cx="432475" cy="441650"/>
            </a:xfrm>
            <a:custGeom>
              <a:rect b="b" l="l" r="r" t="t"/>
              <a:pathLst>
                <a:path extrusionOk="0" h="17666" w="17299">
                  <a:moveTo>
                    <a:pt x="10308" y="1"/>
                  </a:moveTo>
                  <a:lnTo>
                    <a:pt x="0" y="15088"/>
                  </a:lnTo>
                  <a:lnTo>
                    <a:pt x="17299" y="17665"/>
                  </a:lnTo>
                  <a:lnTo>
                    <a:pt x="17299" y="17665"/>
                  </a:lnTo>
                  <a:lnTo>
                    <a:pt x="1030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5649075" y="1315125"/>
              <a:ext cx="421525" cy="872800"/>
            </a:xfrm>
            <a:custGeom>
              <a:rect b="b" l="l" r="r" t="t"/>
              <a:pathLst>
                <a:path extrusionOk="0" h="34912" w="16861">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4929400" y="1312250"/>
              <a:ext cx="1044175" cy="874350"/>
            </a:xfrm>
            <a:custGeom>
              <a:rect b="b" l="l" r="r" t="t"/>
              <a:pathLst>
                <a:path extrusionOk="0" h="34974" w="41767">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5650875" y="1983650"/>
              <a:ext cx="595025" cy="671700"/>
            </a:xfrm>
            <a:custGeom>
              <a:rect b="b" l="l" r="r" t="t"/>
              <a:pathLst>
                <a:path extrusionOk="0" h="26868" w="23801">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6070600" y="1983650"/>
              <a:ext cx="433000" cy="664125"/>
            </a:xfrm>
            <a:custGeom>
              <a:rect b="b" l="l" r="r" t="t"/>
              <a:pathLst>
                <a:path extrusionOk="0" h="26565" w="17320">
                  <a:moveTo>
                    <a:pt x="0" y="1"/>
                  </a:moveTo>
                  <a:lnTo>
                    <a:pt x="7011" y="26565"/>
                  </a:lnTo>
                  <a:lnTo>
                    <a:pt x="17320" y="2630"/>
                  </a:lnTo>
                  <a:lnTo>
                    <a:pt x="17299" y="2578"/>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2437350" y="3367150"/>
              <a:ext cx="1416375" cy="419975"/>
            </a:xfrm>
            <a:custGeom>
              <a:rect b="b" l="l" r="r" t="t"/>
              <a:pathLst>
                <a:path extrusionOk="0" h="16799" w="56655">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1710125" y="3372125"/>
              <a:ext cx="693325" cy="509425"/>
            </a:xfrm>
            <a:custGeom>
              <a:rect b="b" l="l" r="r" t="t"/>
              <a:pathLst>
                <a:path extrusionOk="0" h="20377" w="27733">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1890100" y="3380700"/>
              <a:ext cx="882975" cy="505550"/>
            </a:xfrm>
            <a:custGeom>
              <a:rect b="b" l="l" r="r" t="t"/>
              <a:pathLst>
                <a:path extrusionOk="0" h="20222" w="35319">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2785300" y="3517925"/>
              <a:ext cx="1071300" cy="546725"/>
            </a:xfrm>
            <a:custGeom>
              <a:rect b="b" l="l" r="r" t="t"/>
              <a:pathLst>
                <a:path extrusionOk="0" h="21869" w="42852">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1901050" y="3792600"/>
              <a:ext cx="878025" cy="427000"/>
            </a:xfrm>
            <a:custGeom>
              <a:rect b="b" l="l" r="r" t="t"/>
              <a:pathLst>
                <a:path extrusionOk="0" h="17080" w="35121">
                  <a:moveTo>
                    <a:pt x="35120" y="0"/>
                  </a:moveTo>
                  <a:lnTo>
                    <a:pt x="1" y="4027"/>
                  </a:lnTo>
                  <a:lnTo>
                    <a:pt x="27723" y="17079"/>
                  </a:lnTo>
                  <a:lnTo>
                    <a:pt x="27838" y="17059"/>
                  </a:lnTo>
                  <a:lnTo>
                    <a:pt x="3512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2596975" y="3791550"/>
              <a:ext cx="810200" cy="427525"/>
            </a:xfrm>
            <a:custGeom>
              <a:rect b="b" l="l" r="r" t="t"/>
              <a:pathLst>
                <a:path extrusionOk="0" h="17101" w="32408">
                  <a:moveTo>
                    <a:pt x="7659" y="0"/>
                  </a:moveTo>
                  <a:lnTo>
                    <a:pt x="7378" y="31"/>
                  </a:lnTo>
                  <a:lnTo>
                    <a:pt x="7283" y="42"/>
                  </a:lnTo>
                  <a:lnTo>
                    <a:pt x="1" y="17101"/>
                  </a:lnTo>
                  <a:lnTo>
                    <a:pt x="32407" y="10924"/>
                  </a:lnTo>
                  <a:lnTo>
                    <a:pt x="765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4542075" y="2609950"/>
              <a:ext cx="819050" cy="410050"/>
            </a:xfrm>
            <a:custGeom>
              <a:rect b="b" l="l" r="r" t="t"/>
              <a:pathLst>
                <a:path extrusionOk="0" h="16402" w="32762">
                  <a:moveTo>
                    <a:pt x="0" y="0"/>
                  </a:moveTo>
                  <a:lnTo>
                    <a:pt x="9850" y="16402"/>
                  </a:lnTo>
                  <a:lnTo>
                    <a:pt x="9912" y="16370"/>
                  </a:lnTo>
                  <a:lnTo>
                    <a:pt x="9975" y="16360"/>
                  </a:lnTo>
                  <a:lnTo>
                    <a:pt x="32762" y="13469"/>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3881350" y="2608900"/>
              <a:ext cx="906975" cy="887650"/>
            </a:xfrm>
            <a:custGeom>
              <a:rect b="b" l="l" r="r" t="t"/>
              <a:pathLst>
                <a:path extrusionOk="0" h="35506" w="36279">
                  <a:moveTo>
                    <a:pt x="26346" y="0"/>
                  </a:moveTo>
                  <a:lnTo>
                    <a:pt x="1" y="35505"/>
                  </a:lnTo>
                  <a:lnTo>
                    <a:pt x="36279" y="16444"/>
                  </a:lnTo>
                  <a:lnTo>
                    <a:pt x="26429" y="42"/>
                  </a:lnTo>
                  <a:lnTo>
                    <a:pt x="2634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3426450" y="3522350"/>
              <a:ext cx="515450" cy="641700"/>
            </a:xfrm>
            <a:custGeom>
              <a:rect b="b" l="l" r="r" t="t"/>
              <a:pathLst>
                <a:path extrusionOk="0" h="25668" w="20618">
                  <a:moveTo>
                    <a:pt x="17206" y="1"/>
                  </a:moveTo>
                  <a:lnTo>
                    <a:pt x="0" y="21598"/>
                  </a:lnTo>
                  <a:lnTo>
                    <a:pt x="95" y="21984"/>
                  </a:lnTo>
                  <a:lnTo>
                    <a:pt x="20617" y="25667"/>
                  </a:lnTo>
                  <a:lnTo>
                    <a:pt x="17508" y="481"/>
                  </a:lnTo>
                  <a:lnTo>
                    <a:pt x="1720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3428800" y="4071925"/>
              <a:ext cx="513100" cy="392350"/>
            </a:xfrm>
            <a:custGeom>
              <a:rect b="b" l="l" r="r" t="t"/>
              <a:pathLst>
                <a:path extrusionOk="0" h="15694" w="20524">
                  <a:moveTo>
                    <a:pt x="1" y="1"/>
                  </a:moveTo>
                  <a:lnTo>
                    <a:pt x="3871" y="15693"/>
                  </a:lnTo>
                  <a:lnTo>
                    <a:pt x="20523" y="3684"/>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3525575" y="4164025"/>
              <a:ext cx="513100" cy="406925"/>
            </a:xfrm>
            <a:custGeom>
              <a:rect b="b" l="l" r="r" t="t"/>
              <a:pathLst>
                <a:path extrusionOk="0" h="16277" w="20524">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3864125" y="3534350"/>
              <a:ext cx="289050" cy="629700"/>
            </a:xfrm>
            <a:custGeom>
              <a:rect b="b" l="l" r="r" t="t"/>
              <a:pathLst>
                <a:path extrusionOk="0" h="25188" w="11562">
                  <a:moveTo>
                    <a:pt x="1" y="1"/>
                  </a:moveTo>
                  <a:lnTo>
                    <a:pt x="3110" y="25187"/>
                  </a:lnTo>
                  <a:lnTo>
                    <a:pt x="11510" y="18416"/>
                  </a:lnTo>
                  <a:lnTo>
                    <a:pt x="11561" y="1816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3941875" y="3994725"/>
              <a:ext cx="210000" cy="560050"/>
            </a:xfrm>
            <a:custGeom>
              <a:rect b="b" l="l" r="r" t="t"/>
              <a:pathLst>
                <a:path extrusionOk="0" h="22402" w="8400">
                  <a:moveTo>
                    <a:pt x="8400" y="1"/>
                  </a:moveTo>
                  <a:lnTo>
                    <a:pt x="0" y="6772"/>
                  </a:lnTo>
                  <a:lnTo>
                    <a:pt x="3871" y="22402"/>
                  </a:lnTo>
                  <a:lnTo>
                    <a:pt x="840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3526875" y="4470775"/>
              <a:ext cx="505525" cy="469250"/>
            </a:xfrm>
            <a:custGeom>
              <a:rect b="b" l="l" r="r" t="t"/>
              <a:pathLst>
                <a:path extrusionOk="0" h="18770" w="20221">
                  <a:moveTo>
                    <a:pt x="1" y="0"/>
                  </a:moveTo>
                  <a:lnTo>
                    <a:pt x="1" y="18770"/>
                  </a:lnTo>
                  <a:lnTo>
                    <a:pt x="20221" y="4007"/>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1109425" y="283500"/>
              <a:ext cx="5411650" cy="4688350"/>
            </a:xfrm>
            <a:custGeom>
              <a:rect b="b" l="l" r="r" t="t"/>
              <a:pathLst>
                <a:path extrusionOk="0" h="187534" w="216466">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1429450" y="1148725"/>
              <a:ext cx="483900" cy="473950"/>
            </a:xfrm>
            <a:custGeom>
              <a:rect b="b" l="l" r="r" t="t"/>
              <a:pathLst>
                <a:path extrusionOk="0" h="18958" w="19356">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1732825" y="899600"/>
              <a:ext cx="355025" cy="718900"/>
            </a:xfrm>
            <a:custGeom>
              <a:rect b="b" l="l" r="r" t="t"/>
              <a:pathLst>
                <a:path extrusionOk="0" h="28756" w="14201">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1432600" y="1518325"/>
              <a:ext cx="481800" cy="616650"/>
            </a:xfrm>
            <a:custGeom>
              <a:rect b="b" l="l" r="r" t="t"/>
              <a:pathLst>
                <a:path extrusionOk="0" h="24666" w="19272">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1466500" y="1609350"/>
              <a:ext cx="662825" cy="585875"/>
            </a:xfrm>
            <a:custGeom>
              <a:rect b="b" l="l" r="r" t="t"/>
              <a:pathLst>
                <a:path extrusionOk="0" h="23435" w="26513">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1111225" y="1511800"/>
              <a:ext cx="367825" cy="619525"/>
            </a:xfrm>
            <a:custGeom>
              <a:rect b="b" l="l" r="r" t="t"/>
              <a:pathLst>
                <a:path extrusionOk="0" h="24781" w="14713">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2075050" y="672950"/>
              <a:ext cx="776275" cy="235825"/>
            </a:xfrm>
            <a:custGeom>
              <a:rect b="b" l="l" r="r" t="t"/>
              <a:pathLst>
                <a:path extrusionOk="0" h="9433" w="31051">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2263375" y="447825"/>
              <a:ext cx="819575" cy="239225"/>
            </a:xfrm>
            <a:custGeom>
              <a:rect b="b" l="l" r="r" t="t"/>
              <a:pathLst>
                <a:path extrusionOk="0" h="9569" w="32783">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2265200" y="444450"/>
              <a:ext cx="827150" cy="340675"/>
            </a:xfrm>
            <a:custGeom>
              <a:rect b="b" l="l" r="r" t="t"/>
              <a:pathLst>
                <a:path extrusionOk="0" h="13627" w="33086">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1904975" y="899350"/>
              <a:ext cx="752825" cy="721500"/>
            </a:xfrm>
            <a:custGeom>
              <a:rect b="b" l="l" r="r" t="t"/>
              <a:pathLst>
                <a:path extrusionOk="0" h="28860" w="30113">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2073200" y="775450"/>
              <a:ext cx="761425" cy="443450"/>
            </a:xfrm>
            <a:custGeom>
              <a:rect b="b" l="l" r="r" t="t"/>
              <a:pathLst>
                <a:path extrusionOk="0" h="17738" w="30457">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1113325" y="1949225"/>
              <a:ext cx="369125" cy="446575"/>
            </a:xfrm>
            <a:custGeom>
              <a:rect b="b" l="l" r="r" t="t"/>
              <a:pathLst>
                <a:path extrusionOk="0" h="17863" w="14765">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1467550" y="2120075"/>
              <a:ext cx="662300" cy="652375"/>
            </a:xfrm>
            <a:custGeom>
              <a:rect b="b" l="l" r="r" t="t"/>
              <a:pathLst>
                <a:path extrusionOk="0" h="26095" w="26492">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1113325" y="2112775"/>
              <a:ext cx="370675" cy="800025"/>
            </a:xfrm>
            <a:custGeom>
              <a:rect b="b" l="l" r="r" t="t"/>
              <a:pathLst>
                <a:path extrusionOk="0" h="32001" w="14827">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1148275" y="2115125"/>
              <a:ext cx="651875" cy="785925"/>
            </a:xfrm>
            <a:custGeom>
              <a:rect b="b" l="l" r="r" t="t"/>
              <a:pathLst>
                <a:path extrusionOk="0" h="31437" w="26075">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1151400" y="2893725"/>
              <a:ext cx="204525" cy="398325"/>
            </a:xfrm>
            <a:custGeom>
              <a:rect b="b" l="l" r="r" t="t"/>
              <a:pathLst>
                <a:path extrusionOk="0" h="15933" w="8181">
                  <a:moveTo>
                    <a:pt x="293" y="1"/>
                  </a:moveTo>
                  <a:lnTo>
                    <a:pt x="1" y="136"/>
                  </a:lnTo>
                  <a:lnTo>
                    <a:pt x="7899" y="15933"/>
                  </a:lnTo>
                  <a:lnTo>
                    <a:pt x="8181" y="15786"/>
                  </a:lnTo>
                  <a:lnTo>
                    <a:pt x="29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1345750" y="2750525"/>
              <a:ext cx="454400" cy="695950"/>
            </a:xfrm>
            <a:custGeom>
              <a:rect b="b" l="l" r="r" t="t"/>
              <a:pathLst>
                <a:path extrusionOk="0" h="27838" w="18176">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1985325" y="2193900"/>
              <a:ext cx="131200" cy="228500"/>
            </a:xfrm>
            <a:custGeom>
              <a:rect b="b" l="l" r="r" t="t"/>
              <a:pathLst>
                <a:path extrusionOk="0" h="9140" w="5248">
                  <a:moveTo>
                    <a:pt x="5248" y="0"/>
                  </a:moveTo>
                  <a:lnTo>
                    <a:pt x="0" y="914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1794375" y="2188675"/>
              <a:ext cx="331300" cy="574400"/>
            </a:xfrm>
            <a:custGeom>
              <a:rect b="b" l="l" r="r" t="t"/>
              <a:pathLst>
                <a:path extrusionOk="0" h="22976" w="13252">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a:off x="1793075" y="2755225"/>
              <a:ext cx="1850" cy="2625"/>
            </a:xfrm>
            <a:custGeom>
              <a:rect b="b" l="l" r="r" t="t"/>
              <a:pathLst>
                <a:path extrusionOk="0" h="105" w="74">
                  <a:moveTo>
                    <a:pt x="53" y="0"/>
                  </a:moveTo>
                  <a:lnTo>
                    <a:pt x="0" y="84"/>
                  </a:lnTo>
                  <a:lnTo>
                    <a:pt x="32" y="105"/>
                  </a:lnTo>
                  <a:lnTo>
                    <a:pt x="74" y="53"/>
                  </a:lnTo>
                  <a:lnTo>
                    <a:pt x="5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a:off x="1793875" y="2750525"/>
              <a:ext cx="6275" cy="11775"/>
            </a:xfrm>
            <a:custGeom>
              <a:rect b="b" l="l" r="r" t="t"/>
              <a:pathLst>
                <a:path extrusionOk="0" h="471" w="251">
                  <a:moveTo>
                    <a:pt x="250" y="0"/>
                  </a:moveTo>
                  <a:lnTo>
                    <a:pt x="42" y="241"/>
                  </a:lnTo>
                  <a:lnTo>
                    <a:pt x="0" y="293"/>
                  </a:lnTo>
                  <a:lnTo>
                    <a:pt x="188" y="470"/>
                  </a:lnTo>
                  <a:lnTo>
                    <a:pt x="25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a:off x="1901850" y="1202975"/>
              <a:ext cx="757500" cy="997200"/>
            </a:xfrm>
            <a:custGeom>
              <a:rect b="b" l="l" r="r" t="t"/>
              <a:pathLst>
                <a:path extrusionOk="0" h="39888" w="3030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a:off x="2115750" y="1211050"/>
              <a:ext cx="1135950" cy="984700"/>
            </a:xfrm>
            <a:custGeom>
              <a:rect b="b" l="l" r="r" t="t"/>
              <a:pathLst>
                <a:path extrusionOk="0" h="39388" w="45438">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2640800" y="728250"/>
              <a:ext cx="785950" cy="495100"/>
            </a:xfrm>
            <a:custGeom>
              <a:rect b="b" l="l" r="r" t="t"/>
              <a:pathLst>
                <a:path extrusionOk="0" h="19804" w="31438">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2819225" y="446000"/>
              <a:ext cx="601500" cy="339375"/>
            </a:xfrm>
            <a:custGeom>
              <a:rect b="b" l="l" r="r" t="t"/>
              <a:pathLst>
                <a:path extrusionOk="0" h="13575" w="2406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3073550" y="285575"/>
              <a:ext cx="561075" cy="454700"/>
            </a:xfrm>
            <a:custGeom>
              <a:rect b="b" l="l" r="r" t="t"/>
              <a:pathLst>
                <a:path extrusionOk="0" h="18188" w="22443">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3402450" y="287150"/>
              <a:ext cx="744200" cy="454150"/>
            </a:xfrm>
            <a:custGeom>
              <a:rect b="b" l="l" r="r" t="t"/>
              <a:pathLst>
                <a:path extrusionOk="0" h="18166" w="29768">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a:off x="4128900" y="447575"/>
              <a:ext cx="349550" cy="543625"/>
            </a:xfrm>
            <a:custGeom>
              <a:rect b="b" l="l" r="r" t="t"/>
              <a:pathLst>
                <a:path extrusionOk="0" h="21745" w="13982">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a:off x="4285925" y="456450"/>
              <a:ext cx="572025" cy="532900"/>
            </a:xfrm>
            <a:custGeom>
              <a:rect b="b" l="l" r="r" t="t"/>
              <a:pathLst>
                <a:path extrusionOk="0" h="21316" w="22881">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a:off x="3398025" y="446275"/>
              <a:ext cx="902250" cy="537625"/>
            </a:xfrm>
            <a:custGeom>
              <a:rect b="b" l="l" r="r" t="t"/>
              <a:pathLst>
                <a:path extrusionOk="0" h="21505" w="3609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a:off x="4283050" y="549550"/>
              <a:ext cx="1017050" cy="499025"/>
            </a:xfrm>
            <a:custGeom>
              <a:rect b="b" l="l" r="r" t="t"/>
              <a:pathLst>
                <a:path extrusionOk="0" h="19961" w="40682">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4833675" y="544350"/>
              <a:ext cx="718650" cy="505000"/>
            </a:xfrm>
            <a:custGeom>
              <a:rect b="b" l="l" r="r" t="t"/>
              <a:pathLst>
                <a:path extrusionOk="0" h="20200" w="28746">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a:off x="3409750" y="729800"/>
              <a:ext cx="885600" cy="252250"/>
            </a:xfrm>
            <a:custGeom>
              <a:rect b="b" l="l" r="r" t="t"/>
              <a:pathLst>
                <a:path extrusionOk="0" h="10090" w="35424">
                  <a:moveTo>
                    <a:pt x="84" y="1"/>
                  </a:moveTo>
                  <a:lnTo>
                    <a:pt x="1" y="314"/>
                  </a:lnTo>
                  <a:lnTo>
                    <a:pt x="35340" y="10090"/>
                  </a:lnTo>
                  <a:lnTo>
                    <a:pt x="35423" y="9777"/>
                  </a:lnTo>
                  <a:lnTo>
                    <a:pt x="8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
            <p:cNvSpPr/>
            <p:nvPr/>
          </p:nvSpPr>
          <p:spPr>
            <a:xfrm>
              <a:off x="3999000" y="976800"/>
              <a:ext cx="299200" cy="933075"/>
            </a:xfrm>
            <a:custGeom>
              <a:rect b="b" l="l" r="r" t="t"/>
              <a:pathLst>
                <a:path extrusionOk="0" h="37323" w="11968">
                  <a:moveTo>
                    <a:pt x="11654" y="1"/>
                  </a:moveTo>
                  <a:lnTo>
                    <a:pt x="1" y="37218"/>
                  </a:lnTo>
                  <a:lnTo>
                    <a:pt x="314" y="37322"/>
                  </a:lnTo>
                  <a:lnTo>
                    <a:pt x="11967" y="95"/>
                  </a:lnTo>
                  <a:lnTo>
                    <a:pt x="1165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p:nvPr/>
          </p:nvSpPr>
          <p:spPr>
            <a:xfrm>
              <a:off x="2820000" y="2001900"/>
              <a:ext cx="529775" cy="596850"/>
            </a:xfrm>
            <a:custGeom>
              <a:rect b="b" l="l" r="r" t="t"/>
              <a:pathLst>
                <a:path extrusionOk="0" h="23874" w="21191">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p:nvPr/>
          </p:nvSpPr>
          <p:spPr>
            <a:xfrm>
              <a:off x="3254300" y="2007125"/>
              <a:ext cx="1325" cy="1350"/>
            </a:xfrm>
            <a:custGeom>
              <a:rect b="b" l="l" r="r" t="t"/>
              <a:pathLst>
                <a:path extrusionOk="0" h="54" w="53">
                  <a:moveTo>
                    <a:pt x="53" y="1"/>
                  </a:moveTo>
                  <a:lnTo>
                    <a:pt x="0" y="11"/>
                  </a:lnTo>
                  <a:lnTo>
                    <a:pt x="11" y="53"/>
                  </a:lnTo>
                  <a:lnTo>
                    <a:pt x="5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a:off x="3254575" y="1905400"/>
              <a:ext cx="743650" cy="105925"/>
            </a:xfrm>
            <a:custGeom>
              <a:rect b="b" l="l" r="r" t="t"/>
              <a:pathLst>
                <a:path extrusionOk="0" h="4237" w="29746">
                  <a:moveTo>
                    <a:pt x="29631" y="1"/>
                  </a:moveTo>
                  <a:lnTo>
                    <a:pt x="42" y="4070"/>
                  </a:lnTo>
                  <a:lnTo>
                    <a:pt x="0" y="4122"/>
                  </a:lnTo>
                  <a:lnTo>
                    <a:pt x="21" y="4237"/>
                  </a:lnTo>
                  <a:lnTo>
                    <a:pt x="29746" y="157"/>
                  </a:lnTo>
                  <a:lnTo>
                    <a:pt x="2963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a:off x="3255075" y="1909325"/>
              <a:ext cx="745000" cy="273625"/>
            </a:xfrm>
            <a:custGeom>
              <a:rect b="b" l="l" r="r" t="t"/>
              <a:pathLst>
                <a:path extrusionOk="0" h="10945" w="2980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p:nvPr/>
          </p:nvSpPr>
          <p:spPr>
            <a:xfrm>
              <a:off x="3998475" y="1911400"/>
              <a:ext cx="2625" cy="1850"/>
            </a:xfrm>
            <a:custGeom>
              <a:rect b="b" l="l" r="r" t="t"/>
              <a:pathLst>
                <a:path extrusionOk="0" h="74" w="105">
                  <a:moveTo>
                    <a:pt x="63" y="1"/>
                  </a:moveTo>
                  <a:lnTo>
                    <a:pt x="1" y="74"/>
                  </a:lnTo>
                  <a:lnTo>
                    <a:pt x="1" y="74"/>
                  </a:lnTo>
                  <a:lnTo>
                    <a:pt x="105" y="64"/>
                  </a:lnTo>
                  <a:lnTo>
                    <a:pt x="6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p:nvPr/>
          </p:nvSpPr>
          <p:spPr>
            <a:xfrm>
              <a:off x="3246225" y="2008175"/>
              <a:ext cx="2100" cy="550"/>
            </a:xfrm>
            <a:custGeom>
              <a:rect b="b" l="l" r="r" t="t"/>
              <a:pathLst>
                <a:path extrusionOk="0" h="22" w="84">
                  <a:moveTo>
                    <a:pt x="73" y="0"/>
                  </a:moveTo>
                  <a:lnTo>
                    <a:pt x="0" y="11"/>
                  </a:lnTo>
                  <a:lnTo>
                    <a:pt x="0" y="21"/>
                  </a:lnTo>
                  <a:lnTo>
                    <a:pt x="8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a:off x="3248025" y="2008175"/>
              <a:ext cx="825" cy="25"/>
            </a:xfrm>
            <a:custGeom>
              <a:rect b="b" l="l" r="r" t="t"/>
              <a:pathLst>
                <a:path extrusionOk="0" h="1" w="33">
                  <a:moveTo>
                    <a:pt x="33" y="0"/>
                  </a:moveTo>
                  <a:lnTo>
                    <a:pt x="1" y="0"/>
                  </a:lnTo>
                  <a:lnTo>
                    <a:pt x="12" y="0"/>
                  </a:lnTo>
                  <a:lnTo>
                    <a:pt x="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3246225" y="2008175"/>
              <a:ext cx="2350" cy="2625"/>
            </a:xfrm>
            <a:custGeom>
              <a:rect b="b" l="l" r="r" t="t"/>
              <a:pathLst>
                <a:path extrusionOk="0" h="105" w="94">
                  <a:moveTo>
                    <a:pt x="84" y="0"/>
                  </a:moveTo>
                  <a:lnTo>
                    <a:pt x="0" y="21"/>
                  </a:lnTo>
                  <a:lnTo>
                    <a:pt x="21" y="105"/>
                  </a:lnTo>
                  <a:lnTo>
                    <a:pt x="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3246750" y="2007400"/>
              <a:ext cx="101750" cy="587950"/>
            </a:xfrm>
            <a:custGeom>
              <a:rect b="b" l="l" r="r" t="t"/>
              <a:pathLst>
                <a:path extrusionOk="0" h="23518" w="407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1695525" y="2755500"/>
              <a:ext cx="737425" cy="689675"/>
            </a:xfrm>
            <a:custGeom>
              <a:rect b="b" l="l" r="r" t="t"/>
              <a:pathLst>
                <a:path extrusionOk="0" h="27587" w="29497">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1791250" y="2760950"/>
              <a:ext cx="635425" cy="607275"/>
            </a:xfrm>
            <a:custGeom>
              <a:rect b="b" l="l" r="r" t="t"/>
              <a:pathLst>
                <a:path extrusionOk="0" h="24291" w="25417">
                  <a:moveTo>
                    <a:pt x="230" y="1"/>
                  </a:moveTo>
                  <a:lnTo>
                    <a:pt x="1" y="230"/>
                  </a:lnTo>
                  <a:lnTo>
                    <a:pt x="25197" y="24290"/>
                  </a:lnTo>
                  <a:lnTo>
                    <a:pt x="25417" y="24061"/>
                  </a:lnTo>
                  <a:lnTo>
                    <a:pt x="23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3344825" y="1906200"/>
              <a:ext cx="1201975" cy="701925"/>
            </a:xfrm>
            <a:custGeom>
              <a:rect b="b" l="l" r="r" t="t"/>
              <a:pathLst>
                <a:path extrusionOk="0" h="28077" w="48079">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3864650" y="2608100"/>
              <a:ext cx="670900" cy="897075"/>
            </a:xfrm>
            <a:custGeom>
              <a:rect b="b" l="l" r="r" t="t"/>
              <a:pathLst>
                <a:path extrusionOk="0" h="35883" w="26836">
                  <a:moveTo>
                    <a:pt x="26638" y="1"/>
                  </a:moveTo>
                  <a:lnTo>
                    <a:pt x="1" y="35882"/>
                  </a:lnTo>
                  <a:lnTo>
                    <a:pt x="335" y="35704"/>
                  </a:lnTo>
                  <a:lnTo>
                    <a:pt x="2683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3873000" y="2608100"/>
              <a:ext cx="667000" cy="892625"/>
            </a:xfrm>
            <a:custGeom>
              <a:rect b="b" l="l" r="r" t="t"/>
              <a:pathLst>
                <a:path extrusionOk="0" h="35705" w="2668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3858675" y="3496525"/>
              <a:ext cx="22700" cy="21675"/>
            </a:xfrm>
            <a:custGeom>
              <a:rect b="b" l="l" r="r" t="t"/>
              <a:pathLst>
                <a:path extrusionOk="0" h="867" w="908">
                  <a:moveTo>
                    <a:pt x="908" y="0"/>
                  </a:moveTo>
                  <a:lnTo>
                    <a:pt x="574" y="167"/>
                  </a:lnTo>
                  <a:lnTo>
                    <a:pt x="240" y="345"/>
                  </a:lnTo>
                  <a:lnTo>
                    <a:pt x="0" y="668"/>
                  </a:lnTo>
                  <a:lnTo>
                    <a:pt x="261" y="867"/>
                  </a:lnTo>
                  <a:lnTo>
                    <a:pt x="90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a:off x="4530600" y="2605775"/>
              <a:ext cx="6000" cy="2350"/>
            </a:xfrm>
            <a:custGeom>
              <a:rect b="b" l="l" r="r" t="t"/>
              <a:pathLst>
                <a:path extrusionOk="0" h="94" w="240">
                  <a:moveTo>
                    <a:pt x="63" y="0"/>
                  </a:moveTo>
                  <a:lnTo>
                    <a:pt x="0" y="94"/>
                  </a:lnTo>
                  <a:lnTo>
                    <a:pt x="240" y="94"/>
                  </a:lnTo>
                  <a:lnTo>
                    <a:pt x="219" y="63"/>
                  </a:lnTo>
                  <a:lnTo>
                    <a:pt x="6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5282325" y="840925"/>
              <a:ext cx="709250" cy="476325"/>
            </a:xfrm>
            <a:custGeom>
              <a:rect b="b" l="l" r="r" t="t"/>
              <a:pathLst>
                <a:path extrusionOk="0" h="19053" w="2837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3991950" y="1901225"/>
              <a:ext cx="939325" cy="709250"/>
            </a:xfrm>
            <a:custGeom>
              <a:rect b="b" l="l" r="r" t="t"/>
              <a:pathLst>
                <a:path extrusionOk="0" h="28370" w="37573">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4920025" y="1042550"/>
              <a:ext cx="374325" cy="1139900"/>
            </a:xfrm>
            <a:custGeom>
              <a:rect b="b" l="l" r="r" t="t"/>
              <a:pathLst>
                <a:path extrusionOk="0" h="45596" w="14973">
                  <a:moveTo>
                    <a:pt x="14670" y="0"/>
                  </a:moveTo>
                  <a:lnTo>
                    <a:pt x="0" y="45491"/>
                  </a:lnTo>
                  <a:lnTo>
                    <a:pt x="313" y="45595"/>
                  </a:lnTo>
                  <a:lnTo>
                    <a:pt x="14973" y="105"/>
                  </a:lnTo>
                  <a:lnTo>
                    <a:pt x="1467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4531625" y="2174350"/>
              <a:ext cx="862625" cy="785900"/>
            </a:xfrm>
            <a:custGeom>
              <a:rect b="b" l="l" r="r" t="t"/>
              <a:pathLst>
                <a:path extrusionOk="0" h="31436" w="34505">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5971200" y="1297400"/>
              <a:ext cx="368075" cy="697225"/>
            </a:xfrm>
            <a:custGeom>
              <a:rect b="b" l="l" r="r" t="t"/>
              <a:pathLst>
                <a:path extrusionOk="0" h="27889" w="14723">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4928875" y="2181125"/>
              <a:ext cx="718900" cy="762725"/>
            </a:xfrm>
            <a:custGeom>
              <a:rect b="b" l="l" r="r" t="t"/>
              <a:pathLst>
                <a:path extrusionOk="0" h="30509" w="28756">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5387200" y="2190500"/>
              <a:ext cx="262425" cy="753350"/>
            </a:xfrm>
            <a:custGeom>
              <a:rect b="b" l="l" r="r" t="t"/>
              <a:pathLst>
                <a:path extrusionOk="0" h="30134" w="10497">
                  <a:moveTo>
                    <a:pt x="10423" y="1"/>
                  </a:moveTo>
                  <a:lnTo>
                    <a:pt x="0" y="30133"/>
                  </a:lnTo>
                  <a:lnTo>
                    <a:pt x="177" y="30133"/>
                  </a:lnTo>
                  <a:lnTo>
                    <a:pt x="10496" y="282"/>
                  </a:lnTo>
                  <a:lnTo>
                    <a:pt x="104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5647750" y="2190500"/>
              <a:ext cx="3150" cy="7075"/>
            </a:xfrm>
            <a:custGeom>
              <a:rect b="b" l="l" r="r" t="t"/>
              <a:pathLst>
                <a:path extrusionOk="0" h="283" w="126">
                  <a:moveTo>
                    <a:pt x="1" y="1"/>
                  </a:moveTo>
                  <a:lnTo>
                    <a:pt x="74" y="282"/>
                  </a:lnTo>
                  <a:lnTo>
                    <a:pt x="126" y="10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5647750" y="2186575"/>
              <a:ext cx="5525" cy="3950"/>
            </a:xfrm>
            <a:custGeom>
              <a:rect b="b" l="l" r="r" t="t"/>
              <a:pathLst>
                <a:path extrusionOk="0" h="158" w="221">
                  <a:moveTo>
                    <a:pt x="53" y="1"/>
                  </a:moveTo>
                  <a:lnTo>
                    <a:pt x="1" y="158"/>
                  </a:lnTo>
                  <a:lnTo>
                    <a:pt x="199" y="54"/>
                  </a:lnTo>
                  <a:lnTo>
                    <a:pt x="2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4929150" y="2177200"/>
              <a:ext cx="719950" cy="13325"/>
            </a:xfrm>
            <a:custGeom>
              <a:rect b="b" l="l" r="r" t="t"/>
              <a:pathLst>
                <a:path extrusionOk="0" h="533" w="28798">
                  <a:moveTo>
                    <a:pt x="11" y="0"/>
                  </a:moveTo>
                  <a:lnTo>
                    <a:pt x="1" y="53"/>
                  </a:lnTo>
                  <a:lnTo>
                    <a:pt x="84" y="74"/>
                  </a:lnTo>
                  <a:lnTo>
                    <a:pt x="11" y="157"/>
                  </a:lnTo>
                  <a:lnTo>
                    <a:pt x="28745" y="533"/>
                  </a:lnTo>
                  <a:lnTo>
                    <a:pt x="28797" y="376"/>
                  </a:lnTo>
                  <a:lnTo>
                    <a:pt x="1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5647750" y="2187900"/>
              <a:ext cx="5000" cy="5250"/>
            </a:xfrm>
            <a:custGeom>
              <a:rect b="b" l="l" r="r" t="t"/>
              <a:pathLst>
                <a:path extrusionOk="0" h="210" w="200">
                  <a:moveTo>
                    <a:pt x="199" y="1"/>
                  </a:moveTo>
                  <a:lnTo>
                    <a:pt x="1" y="105"/>
                  </a:lnTo>
                  <a:lnTo>
                    <a:pt x="126" y="209"/>
                  </a:lnTo>
                  <a:lnTo>
                    <a:pt x="19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5384300" y="2943825"/>
              <a:ext cx="7325" cy="7575"/>
            </a:xfrm>
            <a:custGeom>
              <a:rect b="b" l="l" r="r" t="t"/>
              <a:pathLst>
                <a:path extrusionOk="0" h="303" w="293">
                  <a:moveTo>
                    <a:pt x="1" y="0"/>
                  </a:moveTo>
                  <a:lnTo>
                    <a:pt x="189" y="302"/>
                  </a:lnTo>
                  <a:lnTo>
                    <a:pt x="29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4923150" y="2187900"/>
              <a:ext cx="157050" cy="262675"/>
            </a:xfrm>
            <a:custGeom>
              <a:rect b="b" l="l" r="r" t="t"/>
              <a:pathLst>
                <a:path extrusionOk="0" h="10507" w="6282">
                  <a:moveTo>
                    <a:pt x="0" y="1"/>
                  </a:moveTo>
                  <a:lnTo>
                    <a:pt x="0" y="1"/>
                  </a:lnTo>
                  <a:lnTo>
                    <a:pt x="6281" y="10507"/>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5384575" y="2959975"/>
              <a:ext cx="1325" cy="1325"/>
            </a:xfrm>
            <a:custGeom>
              <a:rect b="b" l="l" r="r" t="t"/>
              <a:pathLst>
                <a:path extrusionOk="0" h="53" w="53">
                  <a:moveTo>
                    <a:pt x="1" y="1"/>
                  </a:moveTo>
                  <a:lnTo>
                    <a:pt x="32" y="53"/>
                  </a:lnTo>
                  <a:lnTo>
                    <a:pt x="5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5381700" y="2955025"/>
              <a:ext cx="5250" cy="4975"/>
            </a:xfrm>
            <a:custGeom>
              <a:rect b="b" l="l" r="r" t="t"/>
              <a:pathLst>
                <a:path extrusionOk="0" h="199" w="210">
                  <a:moveTo>
                    <a:pt x="1" y="0"/>
                  </a:moveTo>
                  <a:lnTo>
                    <a:pt x="116" y="199"/>
                  </a:lnTo>
                  <a:lnTo>
                    <a:pt x="167" y="199"/>
                  </a:lnTo>
                  <a:lnTo>
                    <a:pt x="209" y="84"/>
                  </a:lnTo>
                  <a:lnTo>
                    <a:pt x="53" y="21"/>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4916625" y="2176950"/>
              <a:ext cx="14650" cy="4725"/>
            </a:xfrm>
            <a:custGeom>
              <a:rect b="b" l="l" r="r" t="t"/>
              <a:pathLst>
                <a:path extrusionOk="0" h="189" w="586">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4920275" y="2176950"/>
              <a:ext cx="9150" cy="3675"/>
            </a:xfrm>
            <a:custGeom>
              <a:rect b="b" l="l" r="r" t="t"/>
              <a:pathLst>
                <a:path extrusionOk="0" h="147" w="366">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4918975" y="2176950"/>
              <a:ext cx="470050" cy="780175"/>
            </a:xfrm>
            <a:custGeom>
              <a:rect b="b" l="l" r="r" t="t"/>
              <a:pathLst>
                <a:path extrusionOk="0" h="31207" w="18802">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6067175" y="1589775"/>
              <a:ext cx="448950" cy="461200"/>
            </a:xfrm>
            <a:custGeom>
              <a:rect b="b" l="l" r="r" t="t"/>
              <a:pathLst>
                <a:path extrusionOk="0" h="18448" w="17958">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5643850" y="1290600"/>
              <a:ext cx="430675" cy="901225"/>
            </a:xfrm>
            <a:custGeom>
              <a:rect b="b" l="l" r="r" t="t"/>
              <a:pathLst>
                <a:path extrusionOk="0" h="36049" w="17227">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4912975" y="1294275"/>
              <a:ext cx="1072600" cy="900425"/>
            </a:xfrm>
            <a:custGeom>
              <a:rect b="b" l="l" r="r" t="t"/>
              <a:pathLst>
                <a:path extrusionOk="0" h="36017" w="42904">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a:off x="2780075" y="3511925"/>
              <a:ext cx="1082800" cy="280425"/>
            </a:xfrm>
            <a:custGeom>
              <a:rect b="b" l="l" r="r" t="t"/>
              <a:pathLst>
                <a:path extrusionOk="0" h="11217" w="43312">
                  <a:moveTo>
                    <a:pt x="43228" y="0"/>
                  </a:moveTo>
                  <a:lnTo>
                    <a:pt x="1" y="10903"/>
                  </a:lnTo>
                  <a:lnTo>
                    <a:pt x="74" y="11216"/>
                  </a:lnTo>
                  <a:lnTo>
                    <a:pt x="43311" y="313"/>
                  </a:lnTo>
                  <a:lnTo>
                    <a:pt x="4322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1694475" y="3360125"/>
              <a:ext cx="740550" cy="538650"/>
            </a:xfrm>
            <a:custGeom>
              <a:rect b="b" l="l" r="r" t="t"/>
              <a:pathLst>
                <a:path extrusionOk="0" h="21546" w="29622">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1867425" y="3359600"/>
              <a:ext cx="921550" cy="537600"/>
            </a:xfrm>
            <a:custGeom>
              <a:rect b="b" l="l" r="r" t="t"/>
              <a:pathLst>
                <a:path extrusionOk="0" h="21504" w="36862">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a:off x="2768600" y="3508800"/>
              <a:ext cx="1103900" cy="566575"/>
            </a:xfrm>
            <a:custGeom>
              <a:rect b="b" l="l" r="r" t="t"/>
              <a:pathLst>
                <a:path extrusionOk="0" h="22663" w="44156">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1864025" y="3783450"/>
              <a:ext cx="923400" cy="449975"/>
            </a:xfrm>
            <a:custGeom>
              <a:rect b="b" l="l" r="r" t="t"/>
              <a:pathLst>
                <a:path extrusionOk="0" h="17999" w="36936">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a:off x="2586300" y="3782925"/>
              <a:ext cx="847475" cy="450500"/>
            </a:xfrm>
            <a:custGeom>
              <a:rect b="b" l="l" r="r" t="t"/>
              <a:pathLst>
                <a:path extrusionOk="0" h="18020" w="33899">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4528750" y="2595575"/>
              <a:ext cx="871500" cy="435900"/>
            </a:xfrm>
            <a:custGeom>
              <a:rect b="b" l="l" r="r" t="t"/>
              <a:pathLst>
                <a:path extrusionOk="0" h="17436" w="3486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3847975" y="2596900"/>
              <a:ext cx="950000" cy="930700"/>
            </a:xfrm>
            <a:custGeom>
              <a:rect b="b" l="l" r="r" t="t"/>
              <a:pathLst>
                <a:path extrusionOk="0" h="37228" w="3800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a:off x="3412625" y="3505675"/>
              <a:ext cx="533950" cy="663325"/>
            </a:xfrm>
            <a:custGeom>
              <a:rect b="b" l="l" r="r" t="t"/>
              <a:pathLst>
                <a:path extrusionOk="0" h="26533" w="21358">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a:off x="3414725" y="4065150"/>
              <a:ext cx="537075" cy="410875"/>
            </a:xfrm>
            <a:custGeom>
              <a:rect b="b" l="l" r="r" t="t"/>
              <a:pathLst>
                <a:path extrusionOk="0" h="16435" w="21483">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3508875" y="4157250"/>
              <a:ext cx="539950" cy="421025"/>
            </a:xfrm>
            <a:custGeom>
              <a:rect b="b" l="l" r="r" t="t"/>
              <a:pathLst>
                <a:path extrusionOk="0" h="16841" w="21598">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3855550" y="3498350"/>
              <a:ext cx="311450" cy="673250"/>
            </a:xfrm>
            <a:custGeom>
              <a:rect b="b" l="l" r="r" t="t"/>
              <a:pathLst>
                <a:path extrusionOk="0" h="26930" w="12458">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3937175" y="3976750"/>
              <a:ext cx="230875" cy="614800"/>
            </a:xfrm>
            <a:custGeom>
              <a:rect b="b" l="l" r="r" t="t"/>
              <a:pathLst>
                <a:path extrusionOk="0" h="24592" w="9235">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3514875" y="4464250"/>
              <a:ext cx="538125" cy="499775"/>
            </a:xfrm>
            <a:custGeom>
              <a:rect b="b" l="l" r="r" t="t"/>
              <a:pathLst>
                <a:path extrusionOk="0" h="19991" w="21525">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3972400" y="1879850"/>
              <a:ext cx="62625" cy="48525"/>
            </a:xfrm>
            <a:custGeom>
              <a:rect b="b" l="l" r="r" t="t"/>
              <a:pathLst>
                <a:path extrusionOk="0" h="1941" w="2505">
                  <a:moveTo>
                    <a:pt x="1252" y="0"/>
                  </a:moveTo>
                  <a:cubicBezTo>
                    <a:pt x="0" y="0"/>
                    <a:pt x="0" y="1941"/>
                    <a:pt x="1252" y="1941"/>
                  </a:cubicBezTo>
                  <a:cubicBezTo>
                    <a:pt x="2493"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4899675" y="216025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3175275" y="1963575"/>
              <a:ext cx="125225" cy="97050"/>
            </a:xfrm>
            <a:custGeom>
              <a:rect b="b" l="l" r="r" t="t"/>
              <a:pathLst>
                <a:path extrusionOk="0" h="3882" w="5009">
                  <a:moveTo>
                    <a:pt x="2504" y="1"/>
                  </a:moveTo>
                  <a:cubicBezTo>
                    <a:pt x="10" y="1"/>
                    <a:pt x="0" y="3882"/>
                    <a:pt x="2504" y="3882"/>
                  </a:cubicBezTo>
                  <a:cubicBezTo>
                    <a:pt x="500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3347950" y="690925"/>
              <a:ext cx="125225" cy="97075"/>
            </a:xfrm>
            <a:custGeom>
              <a:rect b="b" l="l" r="r" t="t"/>
              <a:pathLst>
                <a:path extrusionOk="0" h="3883" w="5009">
                  <a:moveTo>
                    <a:pt x="2504" y="1"/>
                  </a:moveTo>
                  <a:cubicBezTo>
                    <a:pt x="0" y="1"/>
                    <a:pt x="0" y="3882"/>
                    <a:pt x="2504" y="3882"/>
                  </a:cubicBezTo>
                  <a:cubicBezTo>
                    <a:pt x="499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3542000" y="238125"/>
              <a:ext cx="125225" cy="97050"/>
            </a:xfrm>
            <a:custGeom>
              <a:rect b="b" l="l" r="r" t="t"/>
              <a:pathLst>
                <a:path extrusionOk="0" h="3882" w="5009">
                  <a:moveTo>
                    <a:pt x="2505" y="0"/>
                  </a:moveTo>
                  <a:cubicBezTo>
                    <a:pt x="11" y="0"/>
                    <a:pt x="1" y="3881"/>
                    <a:pt x="2505" y="3881"/>
                  </a:cubicBezTo>
                  <a:cubicBezTo>
                    <a:pt x="4998"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2452750" y="442875"/>
              <a:ext cx="125225" cy="97075"/>
            </a:xfrm>
            <a:custGeom>
              <a:rect b="b" l="l" r="r" t="t"/>
              <a:pathLst>
                <a:path extrusionOk="0" h="3883" w="5009">
                  <a:moveTo>
                    <a:pt x="2504" y="1"/>
                  </a:moveTo>
                  <a:cubicBezTo>
                    <a:pt x="10" y="1"/>
                    <a:pt x="0" y="3882"/>
                    <a:pt x="2504" y="3882"/>
                  </a:cubicBezTo>
                  <a:cubicBezTo>
                    <a:pt x="500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2226325" y="6155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5321450" y="2912525"/>
              <a:ext cx="124975" cy="97050"/>
            </a:xfrm>
            <a:custGeom>
              <a:rect b="b" l="l" r="r" t="t"/>
              <a:pathLst>
                <a:path extrusionOk="0" h="3882" w="4999">
                  <a:moveTo>
                    <a:pt x="2505" y="0"/>
                  </a:moveTo>
                  <a:cubicBezTo>
                    <a:pt x="1" y="0"/>
                    <a:pt x="1" y="3881"/>
                    <a:pt x="2505" y="3881"/>
                  </a:cubicBezTo>
                  <a:cubicBezTo>
                    <a:pt x="4998" y="3881"/>
                    <a:pt x="4998"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4717350" y="2998850"/>
              <a:ext cx="125225" cy="97050"/>
            </a:xfrm>
            <a:custGeom>
              <a:rect b="b" l="l" r="r" t="t"/>
              <a:pathLst>
                <a:path extrusionOk="0" h="3882" w="5009">
                  <a:moveTo>
                    <a:pt x="2505" y="0"/>
                  </a:moveTo>
                  <a:cubicBezTo>
                    <a:pt x="11" y="0"/>
                    <a:pt x="1" y="3881"/>
                    <a:pt x="2505" y="3881"/>
                  </a:cubicBezTo>
                  <a:cubicBezTo>
                    <a:pt x="5009"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4102825" y="3926150"/>
              <a:ext cx="125225" cy="97050"/>
            </a:xfrm>
            <a:custGeom>
              <a:rect b="b" l="l" r="r" t="t"/>
              <a:pathLst>
                <a:path extrusionOk="0" h="3882" w="5009">
                  <a:moveTo>
                    <a:pt x="2504" y="0"/>
                  </a:moveTo>
                  <a:cubicBezTo>
                    <a:pt x="0" y="0"/>
                    <a:pt x="0" y="3881"/>
                    <a:pt x="2504" y="3881"/>
                  </a:cubicBezTo>
                  <a:cubicBezTo>
                    <a:pt x="4997" y="3881"/>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3347950" y="4033850"/>
              <a:ext cx="125225" cy="97325"/>
            </a:xfrm>
            <a:custGeom>
              <a:rect b="b" l="l" r="r" t="t"/>
              <a:pathLst>
                <a:path extrusionOk="0" h="3893" w="5009">
                  <a:moveTo>
                    <a:pt x="2504" y="1"/>
                  </a:moveTo>
                  <a:cubicBezTo>
                    <a:pt x="0" y="1"/>
                    <a:pt x="0" y="3893"/>
                    <a:pt x="2504" y="3893"/>
                  </a:cubicBezTo>
                  <a:cubicBezTo>
                    <a:pt x="4998" y="3893"/>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2528375" y="4184900"/>
              <a:ext cx="125250" cy="97050"/>
            </a:xfrm>
            <a:custGeom>
              <a:rect b="b" l="l" r="r" t="t"/>
              <a:pathLst>
                <a:path extrusionOk="0" h="3882" w="5010">
                  <a:moveTo>
                    <a:pt x="2505" y="0"/>
                  </a:moveTo>
                  <a:cubicBezTo>
                    <a:pt x="1" y="0"/>
                    <a:pt x="1" y="3881"/>
                    <a:pt x="2505" y="3881"/>
                  </a:cubicBezTo>
                  <a:cubicBezTo>
                    <a:pt x="4998"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6453750" y="2006600"/>
              <a:ext cx="124975" cy="97075"/>
            </a:xfrm>
            <a:custGeom>
              <a:rect b="b" l="l" r="r" t="t"/>
              <a:pathLst>
                <a:path extrusionOk="0" h="3883"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5892950" y="12624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5224425" y="1014375"/>
              <a:ext cx="124950" cy="97325"/>
            </a:xfrm>
            <a:custGeom>
              <a:rect b="b" l="l" r="r" t="t"/>
              <a:pathLst>
                <a:path extrusionOk="0" h="3893" w="4998">
                  <a:moveTo>
                    <a:pt x="2494" y="0"/>
                  </a:moveTo>
                  <a:cubicBezTo>
                    <a:pt x="0" y="0"/>
                    <a:pt x="0" y="3893"/>
                    <a:pt x="2494" y="3893"/>
                  </a:cubicBezTo>
                  <a:cubicBezTo>
                    <a:pt x="4998" y="3893"/>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a:off x="2053900" y="2146700"/>
              <a:ext cx="124975" cy="97300"/>
            </a:xfrm>
            <a:custGeom>
              <a:rect b="b" l="l" r="r" t="t"/>
              <a:pathLst>
                <a:path extrusionOk="0" h="3892" w="4999">
                  <a:moveTo>
                    <a:pt x="2505" y="0"/>
                  </a:moveTo>
                  <a:cubicBezTo>
                    <a:pt x="1" y="0"/>
                    <a:pt x="1" y="3891"/>
                    <a:pt x="2505" y="3891"/>
                  </a:cubicBezTo>
                  <a:cubicBezTo>
                    <a:pt x="4999" y="3891"/>
                    <a:pt x="499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1396075" y="2071300"/>
              <a:ext cx="125225" cy="97050"/>
            </a:xfrm>
            <a:custGeom>
              <a:rect b="b" l="l" r="r" t="t"/>
              <a:pathLst>
                <a:path extrusionOk="0" h="3882" w="5009">
                  <a:moveTo>
                    <a:pt x="2504" y="0"/>
                  </a:moveTo>
                  <a:cubicBezTo>
                    <a:pt x="0" y="0"/>
                    <a:pt x="0" y="3882"/>
                    <a:pt x="2504" y="3882"/>
                  </a:cubicBezTo>
                  <a:cubicBezTo>
                    <a:pt x="4998" y="3882"/>
                    <a:pt x="5009"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1040275" y="1898900"/>
              <a:ext cx="125000" cy="97050"/>
            </a:xfrm>
            <a:custGeom>
              <a:rect b="b" l="l" r="r" t="t"/>
              <a:pathLst>
                <a:path extrusionOk="0" h="3882" w="5000">
                  <a:moveTo>
                    <a:pt x="2495" y="0"/>
                  </a:moveTo>
                  <a:cubicBezTo>
                    <a:pt x="1" y="0"/>
                    <a:pt x="1" y="3881"/>
                    <a:pt x="2495" y="3881"/>
                  </a:cubicBezTo>
                  <a:cubicBezTo>
                    <a:pt x="4999" y="3881"/>
                    <a:pt x="4999" y="0"/>
                    <a:pt x="249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1299050" y="32466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a:off x="1816550" y="3850750"/>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a:off x="3455650" y="4443650"/>
              <a:ext cx="125250" cy="97300"/>
            </a:xfrm>
            <a:custGeom>
              <a:rect b="b" l="l" r="r" t="t"/>
              <a:pathLst>
                <a:path extrusionOk="0" h="3892" w="5010">
                  <a:moveTo>
                    <a:pt x="2505" y="0"/>
                  </a:moveTo>
                  <a:cubicBezTo>
                    <a:pt x="12" y="0"/>
                    <a:pt x="1" y="3892"/>
                    <a:pt x="2505" y="3892"/>
                  </a:cubicBezTo>
                  <a:cubicBezTo>
                    <a:pt x="5009" y="3892"/>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3434275" y="4907425"/>
              <a:ext cx="124975" cy="97050"/>
            </a:xfrm>
            <a:custGeom>
              <a:rect b="b" l="l" r="r" t="t"/>
              <a:pathLst>
                <a:path extrusionOk="0" h="3882" w="4999">
                  <a:moveTo>
                    <a:pt x="2494" y="0"/>
                  </a:moveTo>
                  <a:cubicBezTo>
                    <a:pt x="0" y="0"/>
                    <a:pt x="0" y="3882"/>
                    <a:pt x="2494" y="3882"/>
                  </a:cubicBezTo>
                  <a:cubicBezTo>
                    <a:pt x="4998" y="3882"/>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a:off x="3973450" y="4529975"/>
              <a:ext cx="124950" cy="97050"/>
            </a:xfrm>
            <a:custGeom>
              <a:rect b="b" l="l" r="r" t="t"/>
              <a:pathLst>
                <a:path extrusionOk="0" h="3882" w="4998">
                  <a:moveTo>
                    <a:pt x="2504" y="0"/>
                  </a:moveTo>
                  <a:cubicBezTo>
                    <a:pt x="0" y="0"/>
                    <a:pt x="0" y="3882"/>
                    <a:pt x="2504" y="3882"/>
                  </a:cubicBezTo>
                  <a:cubicBezTo>
                    <a:pt x="4997" y="3882"/>
                    <a:pt x="4997"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2"/>
            <p:cNvSpPr/>
            <p:nvPr/>
          </p:nvSpPr>
          <p:spPr>
            <a:xfrm>
              <a:off x="4393900" y="432175"/>
              <a:ext cx="125250" cy="97050"/>
            </a:xfrm>
            <a:custGeom>
              <a:rect b="b" l="l" r="r" t="t"/>
              <a:pathLst>
                <a:path extrusionOk="0" h="3882" w="5010">
                  <a:moveTo>
                    <a:pt x="2505" y="1"/>
                  </a:moveTo>
                  <a:cubicBezTo>
                    <a:pt x="11" y="1"/>
                    <a:pt x="1"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
            <p:cNvSpPr/>
            <p:nvPr/>
          </p:nvSpPr>
          <p:spPr>
            <a:xfrm>
              <a:off x="5461525" y="798925"/>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2582375" y="1154700"/>
              <a:ext cx="124975" cy="97050"/>
            </a:xfrm>
            <a:custGeom>
              <a:rect b="b" l="l" r="r" t="t"/>
              <a:pathLst>
                <a:path extrusionOk="0" h="3882" w="4999">
                  <a:moveTo>
                    <a:pt x="2494" y="1"/>
                  </a:moveTo>
                  <a:cubicBezTo>
                    <a:pt x="0" y="1"/>
                    <a:pt x="0" y="3882"/>
                    <a:pt x="2494" y="3882"/>
                  </a:cubicBezTo>
                  <a:cubicBezTo>
                    <a:pt x="4998" y="3882"/>
                    <a:pt x="4998" y="1"/>
                    <a:pt x="249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a:off x="1676475" y="1111675"/>
              <a:ext cx="124975" cy="97050"/>
            </a:xfrm>
            <a:custGeom>
              <a:rect b="b" l="l" r="r" t="t"/>
              <a:pathLst>
                <a:path extrusionOk="0" h="3882" w="4999">
                  <a:moveTo>
                    <a:pt x="2505" y="1"/>
                  </a:moveTo>
                  <a:cubicBezTo>
                    <a:pt x="1" y="1"/>
                    <a:pt x="1" y="3882"/>
                    <a:pt x="2505" y="3882"/>
                  </a:cubicBezTo>
                  <a:cubicBezTo>
                    <a:pt x="4998" y="3882"/>
                    <a:pt x="4998"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a:off x="1827500" y="157517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1114625" y="2861125"/>
              <a:ext cx="62650" cy="48525"/>
            </a:xfrm>
            <a:custGeom>
              <a:rect b="b" l="l" r="r" t="t"/>
              <a:pathLst>
                <a:path extrusionOk="0" h="1941" w="2506">
                  <a:moveTo>
                    <a:pt x="1253" y="0"/>
                  </a:moveTo>
                  <a:cubicBezTo>
                    <a:pt x="1" y="0"/>
                    <a:pt x="1" y="1941"/>
                    <a:pt x="1253" y="1941"/>
                  </a:cubicBezTo>
                  <a:cubicBezTo>
                    <a:pt x="2494" y="1941"/>
                    <a:pt x="2505" y="0"/>
                    <a:pt x="1253"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1082300" y="2365275"/>
              <a:ext cx="62625" cy="48550"/>
            </a:xfrm>
            <a:custGeom>
              <a:rect b="b" l="l" r="r" t="t"/>
              <a:pathLst>
                <a:path extrusionOk="0" h="1942" w="2505">
                  <a:moveTo>
                    <a:pt x="1252" y="0"/>
                  </a:moveTo>
                  <a:cubicBezTo>
                    <a:pt x="0" y="0"/>
                    <a:pt x="0" y="1941"/>
                    <a:pt x="1252" y="1941"/>
                  </a:cubicBezTo>
                  <a:cubicBezTo>
                    <a:pt x="2493"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a:off x="1750825" y="275340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2387000" y="3335600"/>
              <a:ext cx="62650" cy="48800"/>
            </a:xfrm>
            <a:custGeom>
              <a:rect b="b" l="l" r="r" t="t"/>
              <a:pathLst>
                <a:path extrusionOk="0" h="1952" w="2506">
                  <a:moveTo>
                    <a:pt x="1253" y="0"/>
                  </a:moveTo>
                  <a:cubicBezTo>
                    <a:pt x="11" y="0"/>
                    <a:pt x="1" y="1951"/>
                    <a:pt x="1253" y="1951"/>
                  </a:cubicBezTo>
                  <a:cubicBezTo>
                    <a:pt x="2505" y="1951"/>
                    <a:pt x="2505" y="0"/>
                    <a:pt x="1253"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3325250" y="2570025"/>
              <a:ext cx="62625" cy="48525"/>
            </a:xfrm>
            <a:custGeom>
              <a:rect b="b" l="l" r="r" t="t"/>
              <a:pathLst>
                <a:path extrusionOk="0" h="1941" w="2505">
                  <a:moveTo>
                    <a:pt x="1252" y="0"/>
                  </a:moveTo>
                  <a:cubicBezTo>
                    <a:pt x="0" y="0"/>
                    <a:pt x="0" y="1941"/>
                    <a:pt x="1252" y="1941"/>
                  </a:cubicBezTo>
                  <a:cubicBezTo>
                    <a:pt x="2504"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a:off x="2606125" y="2589325"/>
              <a:ext cx="224350" cy="424425"/>
            </a:xfrm>
            <a:custGeom>
              <a:rect b="b" l="l" r="r" t="t"/>
              <a:pathLst>
                <a:path extrusionOk="0" h="16977" w="8974">
                  <a:moveTo>
                    <a:pt x="8795" y="0"/>
                  </a:moveTo>
                  <a:lnTo>
                    <a:pt x="0" y="16976"/>
                  </a:lnTo>
                  <a:lnTo>
                    <a:pt x="897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2426150" y="2589325"/>
              <a:ext cx="399875" cy="751250"/>
            </a:xfrm>
            <a:custGeom>
              <a:rect b="b" l="l" r="r" t="t"/>
              <a:pathLst>
                <a:path extrusionOk="0" h="30050" w="15995">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a:off x="2821300" y="2583325"/>
              <a:ext cx="10200" cy="6025"/>
            </a:xfrm>
            <a:custGeom>
              <a:rect b="b" l="l" r="r" t="t"/>
              <a:pathLst>
                <a:path extrusionOk="0" h="241" w="408">
                  <a:moveTo>
                    <a:pt x="126" y="1"/>
                  </a:moveTo>
                  <a:lnTo>
                    <a:pt x="0" y="240"/>
                  </a:lnTo>
                  <a:lnTo>
                    <a:pt x="366" y="240"/>
                  </a:lnTo>
                  <a:lnTo>
                    <a:pt x="408" y="157"/>
                  </a:lnTo>
                  <a:lnTo>
                    <a:pt x="12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2414650" y="3336900"/>
              <a:ext cx="18550" cy="25050"/>
            </a:xfrm>
            <a:custGeom>
              <a:rect b="b" l="l" r="r" t="t"/>
              <a:pathLst>
                <a:path extrusionOk="0" h="1002" w="742">
                  <a:moveTo>
                    <a:pt x="460" y="0"/>
                  </a:moveTo>
                  <a:lnTo>
                    <a:pt x="1" y="846"/>
                  </a:lnTo>
                  <a:lnTo>
                    <a:pt x="293" y="1002"/>
                  </a:lnTo>
                  <a:lnTo>
                    <a:pt x="741" y="146"/>
                  </a:lnTo>
                  <a:cubicBezTo>
                    <a:pt x="658" y="84"/>
                    <a:pt x="564" y="32"/>
                    <a:pt x="460"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4229575" y="933500"/>
              <a:ext cx="124975" cy="97075"/>
            </a:xfrm>
            <a:custGeom>
              <a:rect b="b" l="l" r="r" t="t"/>
              <a:pathLst>
                <a:path extrusionOk="0" h="3883" w="4999">
                  <a:moveTo>
                    <a:pt x="2505" y="1"/>
                  </a:moveTo>
                  <a:cubicBezTo>
                    <a:pt x="1" y="1"/>
                    <a:pt x="1" y="3882"/>
                    <a:pt x="2505" y="3882"/>
                  </a:cubicBezTo>
                  <a:cubicBezTo>
                    <a:pt x="4998" y="3882"/>
                    <a:pt x="4998"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3792675" y="3473325"/>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2716975" y="3748250"/>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2749300" y="2543175"/>
              <a:ext cx="125225" cy="97050"/>
            </a:xfrm>
            <a:custGeom>
              <a:rect b="b" l="l" r="r" t="t"/>
              <a:pathLst>
                <a:path extrusionOk="0" h="3882" w="5009">
                  <a:moveTo>
                    <a:pt x="2505" y="0"/>
                  </a:moveTo>
                  <a:cubicBezTo>
                    <a:pt x="12" y="0"/>
                    <a:pt x="1" y="3881"/>
                    <a:pt x="2505" y="3881"/>
                  </a:cubicBezTo>
                  <a:cubicBezTo>
                    <a:pt x="5009"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1374425" y="1475525"/>
              <a:ext cx="125225" cy="97075"/>
            </a:xfrm>
            <a:custGeom>
              <a:rect b="b" l="l" r="r" t="t"/>
              <a:pathLst>
                <a:path extrusionOk="0" h="3883" w="5009">
                  <a:moveTo>
                    <a:pt x="2505" y="1"/>
                  </a:moveTo>
                  <a:cubicBezTo>
                    <a:pt x="11" y="1"/>
                    <a:pt x="1"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p:nvPr/>
          </p:nvSpPr>
          <p:spPr>
            <a:xfrm>
              <a:off x="3016400" y="40792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a:off x="5774275" y="2907025"/>
              <a:ext cx="125225" cy="97050"/>
            </a:xfrm>
            <a:custGeom>
              <a:rect b="b" l="l" r="r" t="t"/>
              <a:pathLst>
                <a:path extrusionOk="0" h="3882" w="5009">
                  <a:moveTo>
                    <a:pt x="2505" y="1"/>
                  </a:moveTo>
                  <a:cubicBezTo>
                    <a:pt x="0" y="1"/>
                    <a:pt x="0"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2"/>
            <p:cNvSpPr/>
            <p:nvPr/>
          </p:nvSpPr>
          <p:spPr>
            <a:xfrm>
              <a:off x="6186650" y="2607850"/>
              <a:ext cx="125225" cy="97050"/>
            </a:xfrm>
            <a:custGeom>
              <a:rect b="b" l="l" r="r" t="t"/>
              <a:pathLst>
                <a:path extrusionOk="0" h="3882" w="5009">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
            <p:cNvSpPr/>
            <p:nvPr/>
          </p:nvSpPr>
          <p:spPr>
            <a:xfrm>
              <a:off x="6267775" y="1556400"/>
              <a:ext cx="124975" cy="97050"/>
            </a:xfrm>
            <a:custGeom>
              <a:rect b="b" l="l" r="r" t="t"/>
              <a:pathLst>
                <a:path extrusionOk="0" h="3882" w="4999">
                  <a:moveTo>
                    <a:pt x="2494" y="0"/>
                  </a:moveTo>
                  <a:cubicBezTo>
                    <a:pt x="1" y="0"/>
                    <a:pt x="1" y="3882"/>
                    <a:pt x="2494" y="3882"/>
                  </a:cubicBezTo>
                  <a:cubicBezTo>
                    <a:pt x="4998" y="3882"/>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3881625" y="4136375"/>
              <a:ext cx="125225" cy="97050"/>
            </a:xfrm>
            <a:custGeom>
              <a:rect b="b" l="l" r="r" t="t"/>
              <a:pathLst>
                <a:path extrusionOk="0" h="3882" w="5009">
                  <a:moveTo>
                    <a:pt x="2504" y="1"/>
                  </a:moveTo>
                  <a:cubicBezTo>
                    <a:pt x="10" y="1"/>
                    <a:pt x="0" y="3882"/>
                    <a:pt x="2504" y="3882"/>
                  </a:cubicBezTo>
                  <a:cubicBezTo>
                    <a:pt x="5009" y="3882"/>
                    <a:pt x="5009"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1633175" y="33924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a:off x="2021575" y="860750"/>
              <a:ext cx="124975" cy="97050"/>
            </a:xfrm>
            <a:custGeom>
              <a:rect b="b" l="l" r="r" t="t"/>
              <a:pathLst>
                <a:path extrusionOk="0" h="3882" w="4999">
                  <a:moveTo>
                    <a:pt x="2504" y="0"/>
                  </a:moveTo>
                  <a:cubicBezTo>
                    <a:pt x="0" y="0"/>
                    <a:pt x="0" y="3882"/>
                    <a:pt x="2504" y="3882"/>
                  </a:cubicBezTo>
                  <a:cubicBezTo>
                    <a:pt x="4998" y="3882"/>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a:off x="1801425" y="5462725"/>
              <a:ext cx="5225" cy="1600"/>
            </a:xfrm>
            <a:custGeom>
              <a:rect b="b" l="l" r="r" t="t"/>
              <a:pathLst>
                <a:path extrusionOk="0" h="64" w="209">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1803500" y="5462725"/>
              <a:ext cx="1875" cy="1600"/>
            </a:xfrm>
            <a:custGeom>
              <a:rect b="b" l="l" r="r" t="t"/>
              <a:pathLst>
                <a:path extrusionOk="0" h="64" w="75">
                  <a:moveTo>
                    <a:pt x="22" y="1"/>
                  </a:moveTo>
                  <a:lnTo>
                    <a:pt x="1" y="64"/>
                  </a:lnTo>
                  <a:lnTo>
                    <a:pt x="74" y="22"/>
                  </a:lnTo>
                  <a:lnTo>
                    <a:pt x="2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a:off x="1800375" y="5464050"/>
              <a:ext cx="2100" cy="3925"/>
            </a:xfrm>
            <a:custGeom>
              <a:rect b="b" l="l" r="r" t="t"/>
              <a:pathLst>
                <a:path extrusionOk="0" h="157" w="84">
                  <a:moveTo>
                    <a:pt x="0" y="1"/>
                  </a:moveTo>
                  <a:lnTo>
                    <a:pt x="0" y="157"/>
                  </a:lnTo>
                  <a:lnTo>
                    <a:pt x="84" y="63"/>
                  </a:lnTo>
                  <a:lnTo>
                    <a:pt x="63" y="11"/>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p:nvPr/>
          </p:nvSpPr>
          <p:spPr>
            <a:xfrm>
              <a:off x="1801950" y="5464300"/>
              <a:ext cx="1575" cy="1350"/>
            </a:xfrm>
            <a:custGeom>
              <a:rect b="b" l="l" r="r" t="t"/>
              <a:pathLst>
                <a:path extrusionOk="0" h="54" w="63">
                  <a:moveTo>
                    <a:pt x="0" y="1"/>
                  </a:moveTo>
                  <a:lnTo>
                    <a:pt x="21" y="53"/>
                  </a:lnTo>
                  <a:lnTo>
                    <a:pt x="6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
            <p:cNvSpPr/>
            <p:nvPr/>
          </p:nvSpPr>
          <p:spPr>
            <a:xfrm>
              <a:off x="1803500" y="5464300"/>
              <a:ext cx="25" cy="25"/>
            </a:xfrm>
            <a:custGeom>
              <a:rect b="b" l="l" r="r" t="t"/>
              <a:pathLst>
                <a:path extrusionOk="0" h="1" w="1">
                  <a:moveTo>
                    <a:pt x="1" y="1"/>
                  </a:move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1807150" y="5464825"/>
              <a:ext cx="4475" cy="1075"/>
            </a:xfrm>
            <a:custGeom>
              <a:rect b="b" l="l" r="r" t="t"/>
              <a:pathLst>
                <a:path extrusionOk="0" h="43" w="179">
                  <a:moveTo>
                    <a:pt x="84" y="0"/>
                  </a:moveTo>
                  <a:lnTo>
                    <a:pt x="1" y="42"/>
                  </a:lnTo>
                  <a:lnTo>
                    <a:pt x="179" y="42"/>
                  </a:lnTo>
                  <a:lnTo>
                    <a:pt x="8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a:off x="1806375" y="5465875"/>
              <a:ext cx="800" cy="275"/>
            </a:xfrm>
            <a:custGeom>
              <a:rect b="b" l="l" r="r" t="t"/>
              <a:pathLst>
                <a:path extrusionOk="0" h="11" w="32">
                  <a:moveTo>
                    <a:pt x="1" y="0"/>
                  </a:moveTo>
                  <a:lnTo>
                    <a:pt x="1" y="11"/>
                  </a:lnTo>
                  <a:lnTo>
                    <a:pt x="3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
            <p:cNvSpPr/>
            <p:nvPr/>
          </p:nvSpPr>
          <p:spPr>
            <a:xfrm>
              <a:off x="1805350" y="5462725"/>
              <a:ext cx="8100" cy="2125"/>
            </a:xfrm>
            <a:custGeom>
              <a:rect b="b" l="l" r="r" t="t"/>
              <a:pathLst>
                <a:path extrusionOk="0" h="85" w="324">
                  <a:moveTo>
                    <a:pt x="52" y="1"/>
                  </a:moveTo>
                  <a:lnTo>
                    <a:pt x="0" y="22"/>
                  </a:lnTo>
                  <a:lnTo>
                    <a:pt x="156" y="84"/>
                  </a:lnTo>
                  <a:lnTo>
                    <a:pt x="3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a:off x="1803500" y="5463250"/>
              <a:ext cx="5775" cy="2650"/>
            </a:xfrm>
            <a:custGeom>
              <a:rect b="b" l="l" r="r" t="t"/>
              <a:pathLst>
                <a:path extrusionOk="0" h="106" w="231">
                  <a:moveTo>
                    <a:pt x="74" y="1"/>
                  </a:moveTo>
                  <a:lnTo>
                    <a:pt x="1" y="43"/>
                  </a:lnTo>
                  <a:lnTo>
                    <a:pt x="126" y="43"/>
                  </a:lnTo>
                  <a:lnTo>
                    <a:pt x="116" y="105"/>
                  </a:lnTo>
                  <a:lnTo>
                    <a:pt x="147" y="105"/>
                  </a:lnTo>
                  <a:lnTo>
                    <a:pt x="230" y="63"/>
                  </a:lnTo>
                  <a:lnTo>
                    <a:pt x="7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1806100" y="5466900"/>
              <a:ext cx="300" cy="1075"/>
            </a:xfrm>
            <a:custGeom>
              <a:rect b="b" l="l" r="r" t="t"/>
              <a:pathLst>
                <a:path extrusionOk="0" h="43" w="12">
                  <a:moveTo>
                    <a:pt x="1" y="1"/>
                  </a:moveTo>
                  <a:lnTo>
                    <a:pt x="12" y="43"/>
                  </a:lnTo>
                  <a:lnTo>
                    <a:pt x="1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1805850" y="5466125"/>
              <a:ext cx="550" cy="800"/>
            </a:xfrm>
            <a:custGeom>
              <a:rect b="b" l="l" r="r" t="t"/>
              <a:pathLst>
                <a:path extrusionOk="0" h="32" w="22">
                  <a:moveTo>
                    <a:pt x="22" y="1"/>
                  </a:moveTo>
                  <a:lnTo>
                    <a:pt x="1" y="11"/>
                  </a:lnTo>
                  <a:lnTo>
                    <a:pt x="11" y="32"/>
                  </a:lnTo>
                  <a:lnTo>
                    <a:pt x="22" y="32"/>
                  </a:lnTo>
                  <a:lnTo>
                    <a:pt x="2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p:nvPr/>
          </p:nvSpPr>
          <p:spPr>
            <a:xfrm>
              <a:off x="1803500" y="5466650"/>
              <a:ext cx="2900" cy="9425"/>
            </a:xfrm>
            <a:custGeom>
              <a:rect b="b" l="l" r="r" t="t"/>
              <a:pathLst>
                <a:path extrusionOk="0" h="377" w="116">
                  <a:moveTo>
                    <a:pt x="74" y="1"/>
                  </a:moveTo>
                  <a:lnTo>
                    <a:pt x="1" y="84"/>
                  </a:lnTo>
                  <a:lnTo>
                    <a:pt x="105" y="376"/>
                  </a:lnTo>
                  <a:lnTo>
                    <a:pt x="116" y="53"/>
                  </a:lnTo>
                  <a:lnTo>
                    <a:pt x="105" y="11"/>
                  </a:lnTo>
                  <a:lnTo>
                    <a:pt x="8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
            <p:cNvSpPr/>
            <p:nvPr/>
          </p:nvSpPr>
          <p:spPr>
            <a:xfrm>
              <a:off x="1805600" y="5466375"/>
              <a:ext cx="525" cy="550"/>
            </a:xfrm>
            <a:custGeom>
              <a:rect b="b" l="l" r="r" t="t"/>
              <a:pathLst>
                <a:path extrusionOk="0" h="22" w="21">
                  <a:moveTo>
                    <a:pt x="11" y="1"/>
                  </a:moveTo>
                  <a:lnTo>
                    <a:pt x="0" y="12"/>
                  </a:lnTo>
                  <a:lnTo>
                    <a:pt x="21" y="22"/>
                  </a:lnTo>
                  <a:lnTo>
                    <a:pt x="21" y="22"/>
                  </a:lnTo>
                  <a:lnTo>
                    <a:pt x="1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2"/>
            <p:cNvSpPr/>
            <p:nvPr/>
          </p:nvSpPr>
          <p:spPr>
            <a:xfrm>
              <a:off x="1800125" y="5465625"/>
              <a:ext cx="3400" cy="7050"/>
            </a:xfrm>
            <a:custGeom>
              <a:rect b="b" l="l" r="r" t="t"/>
              <a:pathLst>
                <a:path extrusionOk="0" h="282" w="136">
                  <a:moveTo>
                    <a:pt x="94" y="0"/>
                  </a:moveTo>
                  <a:lnTo>
                    <a:pt x="10" y="94"/>
                  </a:lnTo>
                  <a:lnTo>
                    <a:pt x="0" y="281"/>
                  </a:lnTo>
                  <a:lnTo>
                    <a:pt x="136" y="125"/>
                  </a:lnTo>
                  <a:lnTo>
                    <a:pt x="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2"/>
            <p:cNvSpPr/>
            <p:nvPr/>
          </p:nvSpPr>
          <p:spPr>
            <a:xfrm>
              <a:off x="1805600" y="5465875"/>
              <a:ext cx="800" cy="525"/>
            </a:xfrm>
            <a:custGeom>
              <a:rect b="b" l="l" r="r" t="t"/>
              <a:pathLst>
                <a:path extrusionOk="0" h="21" w="32">
                  <a:moveTo>
                    <a:pt x="0" y="0"/>
                  </a:moveTo>
                  <a:lnTo>
                    <a:pt x="11" y="21"/>
                  </a:lnTo>
                  <a:lnTo>
                    <a:pt x="32" y="11"/>
                  </a:lnTo>
                  <a:lnTo>
                    <a:pt x="3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
            <p:cNvSpPr/>
            <p:nvPr/>
          </p:nvSpPr>
          <p:spPr>
            <a:xfrm>
              <a:off x="1802450" y="5464300"/>
              <a:ext cx="3175" cy="4475"/>
            </a:xfrm>
            <a:custGeom>
              <a:rect b="b" l="l" r="r" t="t"/>
              <a:pathLst>
                <a:path extrusionOk="0" h="179" w="127">
                  <a:moveTo>
                    <a:pt x="43" y="1"/>
                  </a:moveTo>
                  <a:lnTo>
                    <a:pt x="1" y="53"/>
                  </a:lnTo>
                  <a:lnTo>
                    <a:pt x="43" y="178"/>
                  </a:lnTo>
                  <a:lnTo>
                    <a:pt x="116" y="95"/>
                  </a:lnTo>
                  <a:lnTo>
                    <a:pt x="126" y="95"/>
                  </a:lnTo>
                  <a:lnTo>
                    <a:pt x="22" y="53"/>
                  </a:lnTo>
                  <a:lnTo>
                    <a:pt x="4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
            <p:cNvSpPr/>
            <p:nvPr/>
          </p:nvSpPr>
          <p:spPr>
            <a:xfrm>
              <a:off x="1802975" y="5464300"/>
              <a:ext cx="3675" cy="2375"/>
            </a:xfrm>
            <a:custGeom>
              <a:rect b="b" l="l" r="r" t="t"/>
              <a:pathLst>
                <a:path extrusionOk="0" h="95" w="147">
                  <a:moveTo>
                    <a:pt x="22" y="1"/>
                  </a:moveTo>
                  <a:lnTo>
                    <a:pt x="1" y="53"/>
                  </a:lnTo>
                  <a:lnTo>
                    <a:pt x="105" y="95"/>
                  </a:lnTo>
                  <a:lnTo>
                    <a:pt x="116" y="84"/>
                  </a:lnTo>
                  <a:lnTo>
                    <a:pt x="105" y="63"/>
                  </a:lnTo>
                  <a:lnTo>
                    <a:pt x="137" y="63"/>
                  </a:lnTo>
                  <a:lnTo>
                    <a:pt x="14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2"/>
          <p:cNvSpPr txBox="1"/>
          <p:nvPr/>
        </p:nvSpPr>
        <p:spPr>
          <a:xfrm>
            <a:off x="934125" y="3567100"/>
            <a:ext cx="8903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F2F2F2"/>
                </a:solidFill>
                <a:latin typeface="Fira Sans Condensed"/>
                <a:ea typeface="Fira Sans Condensed"/>
                <a:cs typeface="Fira Sans Condensed"/>
                <a:sym typeface="Fira Sans Condensed"/>
              </a:rPr>
              <a:t>Team Members:</a:t>
            </a:r>
            <a:r>
              <a:rPr b="1" lang="en" sz="2100">
                <a:solidFill>
                  <a:srgbClr val="F2F2F2"/>
                </a:solidFill>
                <a:latin typeface="Fira Sans Condensed"/>
                <a:ea typeface="Fira Sans Condensed"/>
                <a:cs typeface="Fira Sans Condensed"/>
                <a:sym typeface="Fira Sans Condensed"/>
              </a:rPr>
              <a:t> </a:t>
            </a:r>
            <a:endParaRPr b="1" sz="21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sz="21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600">
                <a:solidFill>
                  <a:srgbClr val="F2F2F2"/>
                </a:solidFill>
                <a:latin typeface="Merriweather"/>
                <a:ea typeface="Merriweather"/>
                <a:cs typeface="Merriweather"/>
                <a:sym typeface="Merriweather"/>
              </a:rPr>
              <a:t>Abjasree S, Poojan Smart, Niranjan Solanki, Vaishnav Panuganti</a:t>
            </a:r>
            <a:endParaRPr sz="1600">
              <a:solidFill>
                <a:srgbClr val="F2F2F2"/>
              </a:solidFill>
              <a:latin typeface="Merriweather"/>
              <a:ea typeface="Merriweather"/>
              <a:cs typeface="Merriweather"/>
              <a:sym typeface="Merriweather"/>
            </a:endParaRPr>
          </a:p>
          <a:p>
            <a:pPr indent="0" lvl="0" marL="0" rtl="0" algn="l">
              <a:spcBef>
                <a:spcPts val="0"/>
              </a:spcBef>
              <a:spcAft>
                <a:spcPts val="0"/>
              </a:spcAft>
              <a:buNone/>
            </a:pPr>
            <a:r>
              <a:t/>
            </a:r>
            <a:endParaRPr sz="1900">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900">
              <a:solidFill>
                <a:srgbClr val="F2F2F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1" name="Shape 471"/>
        <p:cNvGrpSpPr/>
        <p:nvPr/>
      </p:nvGrpSpPr>
      <p:grpSpPr>
        <a:xfrm>
          <a:off x="0" y="0"/>
          <a:ext cx="0" cy="0"/>
          <a:chOff x="0" y="0"/>
          <a:chExt cx="0" cy="0"/>
        </a:xfrm>
      </p:grpSpPr>
      <p:sp>
        <p:nvSpPr>
          <p:cNvPr id="472" name="Google Shape;472;p31"/>
          <p:cNvSpPr txBox="1"/>
          <p:nvPr>
            <p:ph type="title"/>
          </p:nvPr>
        </p:nvSpPr>
        <p:spPr>
          <a:xfrm>
            <a:off x="1640863" y="4226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IMPROVEMENTS</a:t>
            </a:r>
            <a:endParaRPr/>
          </a:p>
        </p:txBody>
      </p:sp>
      <p:sp>
        <p:nvSpPr>
          <p:cNvPr id="473" name="Google Shape;473;p31"/>
          <p:cNvSpPr txBox="1"/>
          <p:nvPr/>
        </p:nvSpPr>
        <p:spPr>
          <a:xfrm>
            <a:off x="2037688" y="1729163"/>
            <a:ext cx="2782800" cy="6333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rPr lang="en">
                <a:solidFill>
                  <a:schemeClr val="lt2"/>
                </a:solidFill>
                <a:latin typeface="Fira Sans Condensed Light"/>
                <a:ea typeface="Fira Sans Condensed Light"/>
                <a:cs typeface="Fira Sans Condensed Light"/>
                <a:sym typeface="Fira Sans Condensed Light"/>
              </a:rPr>
              <a:t>We can add variety of users profiles to the dataset. Use steam API to get user’s profile information. Also use other models in content boosted models.</a:t>
            </a:r>
            <a:endParaRPr>
              <a:solidFill>
                <a:schemeClr val="lt2"/>
              </a:solidFill>
              <a:latin typeface="Fira Sans Condensed Light"/>
              <a:ea typeface="Fira Sans Condensed Light"/>
              <a:cs typeface="Fira Sans Condensed Light"/>
              <a:sym typeface="Fira Sans Condensed Light"/>
            </a:endParaRPr>
          </a:p>
        </p:txBody>
      </p:sp>
      <p:sp>
        <p:nvSpPr>
          <p:cNvPr id="474" name="Google Shape;474;p31"/>
          <p:cNvSpPr txBox="1"/>
          <p:nvPr/>
        </p:nvSpPr>
        <p:spPr>
          <a:xfrm>
            <a:off x="1748726" y="3445500"/>
            <a:ext cx="3234900" cy="11106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rPr lang="en">
                <a:solidFill>
                  <a:schemeClr val="lt2"/>
                </a:solidFill>
                <a:latin typeface="Fira Sans Condensed Light"/>
                <a:ea typeface="Fira Sans Condensed Light"/>
                <a:cs typeface="Fira Sans Condensed Light"/>
                <a:sym typeface="Fira Sans Condensed Light"/>
              </a:rPr>
              <a:t> It will be good if we get more game related data like length of the game or story line of the game, since the content boosted filtering when used alone wasn’t giving good results  </a:t>
            </a:r>
            <a:endParaRPr>
              <a:solidFill>
                <a:schemeClr val="lt2"/>
              </a:solidFill>
              <a:latin typeface="Fira Sans Condensed Light"/>
              <a:ea typeface="Fira Sans Condensed Light"/>
              <a:cs typeface="Fira Sans Condensed Light"/>
              <a:sym typeface="Fira Sans Condensed Light"/>
            </a:endParaRPr>
          </a:p>
        </p:txBody>
      </p:sp>
      <p:grpSp>
        <p:nvGrpSpPr>
          <p:cNvPr id="475" name="Google Shape;475;p31"/>
          <p:cNvGrpSpPr/>
          <p:nvPr/>
        </p:nvGrpSpPr>
        <p:grpSpPr>
          <a:xfrm>
            <a:off x="1047565" y="1676257"/>
            <a:ext cx="635477" cy="633411"/>
            <a:chOff x="6039282" y="1042577"/>
            <a:chExt cx="734315" cy="731929"/>
          </a:xfrm>
        </p:grpSpPr>
        <p:sp>
          <p:nvSpPr>
            <p:cNvPr id="476" name="Google Shape;476;p3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31"/>
          <p:cNvGrpSpPr/>
          <p:nvPr/>
        </p:nvGrpSpPr>
        <p:grpSpPr>
          <a:xfrm>
            <a:off x="685928" y="1318008"/>
            <a:ext cx="1359588" cy="1359588"/>
            <a:chOff x="885403" y="1571142"/>
            <a:chExt cx="2598600" cy="2598600"/>
          </a:xfrm>
        </p:grpSpPr>
        <p:sp>
          <p:nvSpPr>
            <p:cNvPr id="498" name="Google Shape;498;p31"/>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1"/>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1"/>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31"/>
          <p:cNvGrpSpPr/>
          <p:nvPr/>
        </p:nvGrpSpPr>
        <p:grpSpPr>
          <a:xfrm>
            <a:off x="5175119" y="1676257"/>
            <a:ext cx="635477" cy="633411"/>
            <a:chOff x="6039282" y="1042577"/>
            <a:chExt cx="734315" cy="731929"/>
          </a:xfrm>
        </p:grpSpPr>
        <p:sp>
          <p:nvSpPr>
            <p:cNvPr id="502" name="Google Shape;502;p3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31"/>
          <p:cNvGrpSpPr/>
          <p:nvPr/>
        </p:nvGrpSpPr>
        <p:grpSpPr>
          <a:xfrm rot="9050597">
            <a:off x="4813463" y="1313173"/>
            <a:ext cx="1359571" cy="1359571"/>
            <a:chOff x="885403" y="1571142"/>
            <a:chExt cx="2598600" cy="2598600"/>
          </a:xfrm>
        </p:grpSpPr>
        <p:sp>
          <p:nvSpPr>
            <p:cNvPr id="524" name="Google Shape;524;p31"/>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1"/>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1"/>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31"/>
          <p:cNvGrpSpPr/>
          <p:nvPr/>
        </p:nvGrpSpPr>
        <p:grpSpPr>
          <a:xfrm>
            <a:off x="1047565" y="3210636"/>
            <a:ext cx="635477" cy="633411"/>
            <a:chOff x="6039282" y="1042577"/>
            <a:chExt cx="734315" cy="731929"/>
          </a:xfrm>
        </p:grpSpPr>
        <p:sp>
          <p:nvSpPr>
            <p:cNvPr id="528" name="Google Shape;528;p3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31"/>
          <p:cNvGrpSpPr/>
          <p:nvPr/>
        </p:nvGrpSpPr>
        <p:grpSpPr>
          <a:xfrm rot="3938964">
            <a:off x="686008" y="2852262"/>
            <a:ext cx="1359428" cy="1359428"/>
            <a:chOff x="885403" y="1571142"/>
            <a:chExt cx="2598600" cy="2598600"/>
          </a:xfrm>
        </p:grpSpPr>
        <p:sp>
          <p:nvSpPr>
            <p:cNvPr id="550" name="Google Shape;550;p31"/>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31"/>
          <p:cNvGrpSpPr/>
          <p:nvPr/>
        </p:nvGrpSpPr>
        <p:grpSpPr>
          <a:xfrm>
            <a:off x="5175119" y="3210636"/>
            <a:ext cx="635477" cy="633411"/>
            <a:chOff x="6039282" y="1042577"/>
            <a:chExt cx="734315" cy="731929"/>
          </a:xfrm>
        </p:grpSpPr>
        <p:sp>
          <p:nvSpPr>
            <p:cNvPr id="554" name="Google Shape;554;p3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31"/>
          <p:cNvGrpSpPr/>
          <p:nvPr/>
        </p:nvGrpSpPr>
        <p:grpSpPr>
          <a:xfrm rot="-5079530">
            <a:off x="4813491" y="2852495"/>
            <a:ext cx="1359514" cy="1359514"/>
            <a:chOff x="885403" y="1571142"/>
            <a:chExt cx="2598600" cy="2598600"/>
          </a:xfrm>
        </p:grpSpPr>
        <p:sp>
          <p:nvSpPr>
            <p:cNvPr id="576" name="Google Shape;576;p31"/>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1"/>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1"/>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 name="Google Shape;579;p31"/>
          <p:cNvSpPr txBox="1"/>
          <p:nvPr/>
        </p:nvSpPr>
        <p:spPr>
          <a:xfrm>
            <a:off x="6165225" y="1676251"/>
            <a:ext cx="2074800" cy="12468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rPr lang="en">
                <a:solidFill>
                  <a:schemeClr val="lt2"/>
                </a:solidFill>
                <a:latin typeface="Fira Sans Condensed Light"/>
                <a:ea typeface="Fira Sans Condensed Light"/>
                <a:cs typeface="Fira Sans Condensed Light"/>
                <a:sym typeface="Fira Sans Condensed Light"/>
              </a:rPr>
              <a:t>Currently we only used hit-rate to evaluate model performance, we can user ranked hit-rate, novelty etc. metrics.</a:t>
            </a:r>
            <a:endParaRPr>
              <a:solidFill>
                <a:schemeClr val="lt2"/>
              </a:solidFill>
              <a:latin typeface="Fira Sans Condensed Light"/>
              <a:ea typeface="Fira Sans Condensed Light"/>
              <a:cs typeface="Fira Sans Condensed Light"/>
              <a:sym typeface="Fira Sans Condensed Light"/>
            </a:endParaRPr>
          </a:p>
        </p:txBody>
      </p:sp>
      <p:sp>
        <p:nvSpPr>
          <p:cNvPr id="580" name="Google Shape;580;p31"/>
          <p:cNvSpPr txBox="1"/>
          <p:nvPr/>
        </p:nvSpPr>
        <p:spPr>
          <a:xfrm>
            <a:off x="6238525" y="3320800"/>
            <a:ext cx="2782800" cy="6333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rPr lang="en">
                <a:solidFill>
                  <a:schemeClr val="lt2"/>
                </a:solidFill>
                <a:latin typeface="Fira Sans Condensed Light"/>
                <a:ea typeface="Fira Sans Condensed Light"/>
                <a:cs typeface="Fira Sans Condensed Light"/>
                <a:sym typeface="Fira Sans Condensed Light"/>
              </a:rPr>
              <a:t> We can find the content based prediction from transformed data exploiting the cluster information and also use other cluster based models</a:t>
            </a:r>
            <a:endParaRPr>
              <a:solidFill>
                <a:schemeClr val="lt2"/>
              </a:solidFill>
              <a:latin typeface="Fira Sans Condensed Light"/>
              <a:ea typeface="Fira Sans Condensed Light"/>
              <a:cs typeface="Fira Sans Condensed Light"/>
              <a:sym typeface="Fira Sans Condensed Light"/>
            </a:endParaRPr>
          </a:p>
        </p:txBody>
      </p:sp>
      <p:sp>
        <p:nvSpPr>
          <p:cNvPr id="581" name="Google Shape;581;p31"/>
          <p:cNvSpPr txBox="1"/>
          <p:nvPr/>
        </p:nvSpPr>
        <p:spPr>
          <a:xfrm>
            <a:off x="2033725" y="1317988"/>
            <a:ext cx="26649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1800">
                <a:solidFill>
                  <a:schemeClr val="lt2"/>
                </a:solidFill>
                <a:latin typeface="Rajdhani"/>
                <a:ea typeface="Rajdhani"/>
                <a:cs typeface="Rajdhani"/>
                <a:sym typeface="Rajdhani"/>
              </a:rPr>
              <a:t>Variety of user’s data </a:t>
            </a:r>
            <a:endParaRPr b="1" sz="1800">
              <a:solidFill>
                <a:schemeClr val="lt2"/>
              </a:solidFill>
              <a:latin typeface="Rajdhani"/>
              <a:ea typeface="Rajdhani"/>
              <a:cs typeface="Rajdhani"/>
              <a:sym typeface="Rajdhani"/>
            </a:endParaRPr>
          </a:p>
        </p:txBody>
      </p:sp>
      <p:sp>
        <p:nvSpPr>
          <p:cNvPr id="582" name="Google Shape;582;p31"/>
          <p:cNvSpPr txBox="1"/>
          <p:nvPr/>
        </p:nvSpPr>
        <p:spPr>
          <a:xfrm>
            <a:off x="1972825" y="3096300"/>
            <a:ext cx="26649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1800">
                <a:solidFill>
                  <a:schemeClr val="lt2"/>
                </a:solidFill>
                <a:latin typeface="Rajdhani"/>
                <a:ea typeface="Rajdhani"/>
                <a:cs typeface="Rajdhani"/>
                <a:sym typeface="Rajdhani"/>
              </a:rPr>
              <a:t>Game related features</a:t>
            </a:r>
            <a:endParaRPr b="1" sz="1800">
              <a:solidFill>
                <a:schemeClr val="lt2"/>
              </a:solidFill>
              <a:latin typeface="Rajdhani"/>
              <a:ea typeface="Rajdhani"/>
              <a:cs typeface="Rajdhani"/>
              <a:sym typeface="Rajdhani"/>
            </a:endParaRPr>
          </a:p>
        </p:txBody>
      </p:sp>
      <p:sp>
        <p:nvSpPr>
          <p:cNvPr id="583" name="Google Shape;583;p31"/>
          <p:cNvSpPr txBox="1"/>
          <p:nvPr/>
        </p:nvSpPr>
        <p:spPr>
          <a:xfrm>
            <a:off x="6160525" y="1381375"/>
            <a:ext cx="29388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1800">
                <a:solidFill>
                  <a:schemeClr val="lt2"/>
                </a:solidFill>
                <a:latin typeface="Rajdhani"/>
                <a:ea typeface="Rajdhani"/>
                <a:cs typeface="Rajdhani"/>
                <a:sym typeface="Rajdhani"/>
              </a:rPr>
              <a:t>Use other eval. Metrics</a:t>
            </a:r>
            <a:endParaRPr b="1" sz="1800">
              <a:solidFill>
                <a:schemeClr val="lt2"/>
              </a:solidFill>
              <a:latin typeface="Rajdhani"/>
              <a:ea typeface="Rajdhani"/>
              <a:cs typeface="Rajdhani"/>
              <a:sym typeface="Rajdhani"/>
            </a:endParaRPr>
          </a:p>
        </p:txBody>
      </p:sp>
      <p:sp>
        <p:nvSpPr>
          <p:cNvPr id="584" name="Google Shape;584;p31"/>
          <p:cNvSpPr txBox="1"/>
          <p:nvPr/>
        </p:nvSpPr>
        <p:spPr>
          <a:xfrm>
            <a:off x="6238525" y="3096275"/>
            <a:ext cx="25083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1800">
                <a:solidFill>
                  <a:schemeClr val="lt2"/>
                </a:solidFill>
                <a:latin typeface="Rajdhani"/>
                <a:ea typeface="Rajdhani"/>
                <a:cs typeface="Rajdhani"/>
                <a:sym typeface="Rajdhani"/>
              </a:rPr>
              <a:t>Cluster Based Models</a:t>
            </a:r>
            <a:endParaRPr b="1" sz="1800">
              <a:solidFill>
                <a:schemeClr val="lt2"/>
              </a:solidFill>
              <a:latin typeface="Rajdhani"/>
              <a:ea typeface="Rajdhani"/>
              <a:cs typeface="Rajdhani"/>
              <a:sym typeface="Rajdhani"/>
            </a:endParaRPr>
          </a:p>
        </p:txBody>
      </p:sp>
      <p:sp>
        <p:nvSpPr>
          <p:cNvPr id="585" name="Google Shape;585;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9" name="Shape 589"/>
        <p:cNvGrpSpPr/>
        <p:nvPr/>
      </p:nvGrpSpPr>
      <p:grpSpPr>
        <a:xfrm>
          <a:off x="0" y="0"/>
          <a:ext cx="0" cy="0"/>
          <a:chOff x="0" y="0"/>
          <a:chExt cx="0" cy="0"/>
        </a:xfrm>
      </p:grpSpPr>
      <p:sp>
        <p:nvSpPr>
          <p:cNvPr id="590" name="Google Shape;590;p32"/>
          <p:cNvSpPr txBox="1"/>
          <p:nvPr>
            <p:ph idx="4294967295" type="ctrTitle"/>
          </p:nvPr>
        </p:nvSpPr>
        <p:spPr>
          <a:xfrm>
            <a:off x="2562175" y="725400"/>
            <a:ext cx="4020000" cy="14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100"/>
              <a:t>THANKS!</a:t>
            </a:r>
            <a:endParaRPr sz="8100"/>
          </a:p>
        </p:txBody>
      </p:sp>
      <p:sp>
        <p:nvSpPr>
          <p:cNvPr id="591" name="Google Shape;591;p32"/>
          <p:cNvSpPr txBox="1"/>
          <p:nvPr/>
        </p:nvSpPr>
        <p:spPr>
          <a:xfrm>
            <a:off x="3160200" y="2277525"/>
            <a:ext cx="3040200" cy="19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2F2F2"/>
                </a:solidFill>
                <a:latin typeface="Fira Sans Condensed"/>
                <a:ea typeface="Fira Sans Condensed"/>
                <a:cs typeface="Fira Sans Condensed"/>
                <a:sym typeface="Fira Sans Condensed"/>
              </a:rPr>
              <a:t>Team Members</a:t>
            </a:r>
            <a:endParaRPr b="1" sz="21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900">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900">
                <a:solidFill>
                  <a:srgbClr val="F2F2F2"/>
                </a:solidFill>
                <a:latin typeface="Fira Sans Condensed Light"/>
                <a:ea typeface="Fira Sans Condensed Light"/>
                <a:cs typeface="Fira Sans Condensed Light"/>
                <a:sym typeface="Fira Sans Condensed Light"/>
              </a:rPr>
              <a:t>Abjasree S</a:t>
            </a:r>
            <a:endParaRPr sz="1900">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900">
                <a:solidFill>
                  <a:srgbClr val="F2F2F2"/>
                </a:solidFill>
                <a:latin typeface="Fira Sans Condensed Light"/>
                <a:ea typeface="Fira Sans Condensed Light"/>
                <a:cs typeface="Fira Sans Condensed Light"/>
                <a:sym typeface="Fira Sans Condensed Light"/>
              </a:rPr>
              <a:t>Poojan Smart</a:t>
            </a:r>
            <a:endParaRPr sz="1900">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900">
                <a:solidFill>
                  <a:srgbClr val="F2F2F2"/>
                </a:solidFill>
                <a:latin typeface="Fira Sans Condensed Light"/>
                <a:ea typeface="Fira Sans Condensed Light"/>
                <a:cs typeface="Fira Sans Condensed Light"/>
                <a:sym typeface="Fira Sans Condensed Light"/>
              </a:rPr>
              <a:t>Niranjan Solanki</a:t>
            </a:r>
            <a:endParaRPr sz="1900">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900">
                <a:solidFill>
                  <a:srgbClr val="F2F2F2"/>
                </a:solidFill>
                <a:latin typeface="Fira Sans Condensed Light"/>
                <a:ea typeface="Fira Sans Condensed Light"/>
                <a:cs typeface="Fira Sans Condensed Light"/>
                <a:sym typeface="Fira Sans Condensed Light"/>
              </a:rPr>
              <a:t>Vaishnav Panuganti</a:t>
            </a:r>
            <a:endParaRPr sz="1900">
              <a:solidFill>
                <a:srgbClr val="F2F2F2"/>
              </a:solidFill>
              <a:latin typeface="Fira Sans Condensed Light"/>
              <a:ea typeface="Fira Sans Condensed Light"/>
              <a:cs typeface="Fira Sans Condensed Light"/>
              <a:sym typeface="Fira Sans Condensed Light"/>
            </a:endParaRPr>
          </a:p>
        </p:txBody>
      </p:sp>
      <p:sp>
        <p:nvSpPr>
          <p:cNvPr id="592" name="Google Shape;592;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23"/>
          <p:cNvSpPr txBox="1"/>
          <p:nvPr>
            <p:ph type="title"/>
          </p:nvPr>
        </p:nvSpPr>
        <p:spPr>
          <a:xfrm>
            <a:off x="1545163" y="1620225"/>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Problem Statement</a:t>
            </a:r>
            <a:endParaRPr/>
          </a:p>
        </p:txBody>
      </p:sp>
      <p:sp>
        <p:nvSpPr>
          <p:cNvPr id="352" name="Google Shape;352;p23"/>
          <p:cNvSpPr txBox="1"/>
          <p:nvPr>
            <p:ph idx="2" type="title"/>
          </p:nvPr>
        </p:nvSpPr>
        <p:spPr>
          <a:xfrm>
            <a:off x="4943562" y="1730338"/>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Evaluation metrics and Models</a:t>
            </a:r>
            <a:endParaRPr/>
          </a:p>
        </p:txBody>
      </p:sp>
      <p:sp>
        <p:nvSpPr>
          <p:cNvPr id="353" name="Google Shape;353;p23"/>
          <p:cNvSpPr txBox="1"/>
          <p:nvPr>
            <p:ph idx="4" type="title"/>
          </p:nvPr>
        </p:nvSpPr>
        <p:spPr>
          <a:xfrm>
            <a:off x="2800213" y="3164300"/>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Dataset and EDA</a:t>
            </a:r>
            <a:endParaRPr/>
          </a:p>
        </p:txBody>
      </p:sp>
      <p:sp>
        <p:nvSpPr>
          <p:cNvPr id="354" name="Google Shape;354;p23"/>
          <p:cNvSpPr txBox="1"/>
          <p:nvPr>
            <p:ph idx="6" type="title"/>
          </p:nvPr>
        </p:nvSpPr>
        <p:spPr>
          <a:xfrm>
            <a:off x="6122375" y="3117807"/>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Results and Future Scope</a:t>
            </a:r>
            <a:endParaRPr/>
          </a:p>
        </p:txBody>
      </p:sp>
      <p:sp>
        <p:nvSpPr>
          <p:cNvPr id="355" name="Google Shape;355;p23"/>
          <p:cNvSpPr txBox="1"/>
          <p:nvPr>
            <p:ph idx="8" type="title"/>
          </p:nvPr>
        </p:nvSpPr>
        <p:spPr>
          <a:xfrm>
            <a:off x="1959337" y="3164300"/>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356" name="Google Shape;356;p23"/>
          <p:cNvSpPr txBox="1"/>
          <p:nvPr>
            <p:ph idx="9" type="title"/>
          </p:nvPr>
        </p:nvSpPr>
        <p:spPr>
          <a:xfrm>
            <a:off x="704337" y="1730350"/>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357" name="Google Shape;357;p23"/>
          <p:cNvSpPr txBox="1"/>
          <p:nvPr>
            <p:ph idx="13" type="title"/>
          </p:nvPr>
        </p:nvSpPr>
        <p:spPr>
          <a:xfrm>
            <a:off x="5304000" y="3183632"/>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358" name="Google Shape;358;p23"/>
          <p:cNvSpPr txBox="1"/>
          <p:nvPr>
            <p:ph idx="14" type="title"/>
          </p:nvPr>
        </p:nvSpPr>
        <p:spPr>
          <a:xfrm>
            <a:off x="4048912" y="1719213"/>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359" name="Google Shape;359;p23"/>
          <p:cNvCxnSpPr/>
          <p:nvPr/>
        </p:nvCxnSpPr>
        <p:spPr>
          <a:xfrm>
            <a:off x="2635538" y="3069415"/>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360" name="Google Shape;360;p23"/>
          <p:cNvCxnSpPr/>
          <p:nvPr/>
        </p:nvCxnSpPr>
        <p:spPr>
          <a:xfrm>
            <a:off x="4725188" y="1620228"/>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361" name="Google Shape;361;p23"/>
          <p:cNvCxnSpPr/>
          <p:nvPr/>
        </p:nvCxnSpPr>
        <p:spPr>
          <a:xfrm>
            <a:off x="5980275" y="3069415"/>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362" name="Google Shape;362;p23"/>
          <p:cNvCxnSpPr/>
          <p:nvPr/>
        </p:nvCxnSpPr>
        <p:spPr>
          <a:xfrm>
            <a:off x="1380538" y="1620228"/>
            <a:ext cx="0" cy="630600"/>
          </a:xfrm>
          <a:prstGeom prst="straightConnector1">
            <a:avLst/>
          </a:prstGeom>
          <a:noFill/>
          <a:ln cap="flat" cmpd="sng" w="19050">
            <a:solidFill>
              <a:schemeClr val="lt2"/>
            </a:solidFill>
            <a:prstDash val="solid"/>
            <a:round/>
            <a:headEnd len="med" w="med" type="oval"/>
            <a:tailEnd len="med" w="med" type="oval"/>
          </a:ln>
        </p:spPr>
      </p:cxnSp>
      <p:sp>
        <p:nvSpPr>
          <p:cNvPr id="363" name="Google Shape;363;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p24"/>
          <p:cNvSpPr txBox="1"/>
          <p:nvPr>
            <p:ph type="title"/>
          </p:nvPr>
        </p:nvSpPr>
        <p:spPr>
          <a:xfrm>
            <a:off x="225750" y="185250"/>
            <a:ext cx="1967100" cy="167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Problem Statement</a:t>
            </a:r>
            <a:endParaRPr sz="2400"/>
          </a:p>
        </p:txBody>
      </p:sp>
      <p:sp>
        <p:nvSpPr>
          <p:cNvPr id="369" name="Google Shape;369;p24"/>
          <p:cNvSpPr txBox="1"/>
          <p:nvPr>
            <p:ph idx="1" type="subTitle"/>
          </p:nvPr>
        </p:nvSpPr>
        <p:spPr>
          <a:xfrm>
            <a:off x="2367325" y="0"/>
            <a:ext cx="6317700" cy="22743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Clr>
                <a:srgbClr val="FFFFFF"/>
              </a:buClr>
              <a:buSzPts val="1600"/>
              <a:buFont typeface="Fira Sans Condensed"/>
              <a:buChar char="●"/>
            </a:pPr>
            <a:r>
              <a:rPr b="1" lang="en" sz="1600">
                <a:solidFill>
                  <a:srgbClr val="FFFFFF"/>
                </a:solidFill>
                <a:latin typeface="Fira Sans Condensed"/>
                <a:ea typeface="Fira Sans Condensed"/>
                <a:cs typeface="Fira Sans Condensed"/>
                <a:sym typeface="Fira Sans Condensed"/>
              </a:rPr>
              <a:t>Scrape the data necessary for the model and clean it </a:t>
            </a:r>
            <a:endParaRPr b="1" sz="1600">
              <a:solidFill>
                <a:srgbClr val="FFFFFF"/>
              </a:solidFill>
              <a:latin typeface="Fira Sans Condensed"/>
              <a:ea typeface="Fira Sans Condensed"/>
              <a:cs typeface="Fira Sans Condensed"/>
              <a:sym typeface="Fira Sans Condensed"/>
            </a:endParaRPr>
          </a:p>
          <a:p>
            <a:pPr indent="-330200" lvl="0" marL="457200" rtl="0" algn="l">
              <a:spcBef>
                <a:spcPts val="0"/>
              </a:spcBef>
              <a:spcAft>
                <a:spcPts val="0"/>
              </a:spcAft>
              <a:buClr>
                <a:srgbClr val="FFFFFF"/>
              </a:buClr>
              <a:buSzPts val="1600"/>
              <a:buFont typeface="Fira Sans Condensed"/>
              <a:buChar char="●"/>
            </a:pPr>
            <a:r>
              <a:rPr b="1" lang="en" sz="1600">
                <a:solidFill>
                  <a:srgbClr val="FFFFFF"/>
                </a:solidFill>
                <a:latin typeface="Fira Sans Condensed"/>
                <a:ea typeface="Fira Sans Condensed"/>
                <a:cs typeface="Fira Sans Condensed"/>
                <a:sym typeface="Fira Sans Condensed"/>
              </a:rPr>
              <a:t>Build recommendation system for recommending games</a:t>
            </a:r>
            <a:endParaRPr b="1" sz="1600">
              <a:solidFill>
                <a:srgbClr val="FFFFFF"/>
              </a:solidFill>
              <a:latin typeface="Fira Sans Condensed"/>
              <a:ea typeface="Fira Sans Condensed"/>
              <a:cs typeface="Fira Sans Condensed"/>
              <a:sym typeface="Fira Sans Condensed"/>
            </a:endParaRPr>
          </a:p>
          <a:p>
            <a:pPr indent="-330200" lvl="0" marL="457200" rtl="0" algn="l">
              <a:spcBef>
                <a:spcPts val="0"/>
              </a:spcBef>
              <a:spcAft>
                <a:spcPts val="0"/>
              </a:spcAft>
              <a:buClr>
                <a:srgbClr val="FFFFFF"/>
              </a:buClr>
              <a:buSzPts val="1600"/>
              <a:buFont typeface="Fira Sans Condensed"/>
              <a:buChar char="●"/>
            </a:pPr>
            <a:r>
              <a:rPr b="1" lang="en" sz="1600">
                <a:solidFill>
                  <a:srgbClr val="FFFFFF"/>
                </a:solidFill>
                <a:latin typeface="Fira Sans Condensed"/>
                <a:ea typeface="Fira Sans Condensed"/>
                <a:cs typeface="Fira Sans Condensed"/>
                <a:sym typeface="Fira Sans Condensed"/>
              </a:rPr>
              <a:t>Visualizing whether there are any clusters so that we can exploit that property too in building the recommendation system</a:t>
            </a:r>
            <a:endParaRPr b="1" sz="1600">
              <a:solidFill>
                <a:srgbClr val="FFFFFF"/>
              </a:solidFill>
              <a:latin typeface="Fira Sans Condensed"/>
              <a:ea typeface="Fira Sans Condensed"/>
              <a:cs typeface="Fira Sans Condensed"/>
              <a:sym typeface="Fira Sans Condensed"/>
            </a:endParaRPr>
          </a:p>
          <a:p>
            <a:pPr indent="0" lvl="0" marL="0" rtl="0" algn="r">
              <a:spcBef>
                <a:spcPts val="0"/>
              </a:spcBef>
              <a:spcAft>
                <a:spcPts val="0"/>
              </a:spcAft>
              <a:buNone/>
            </a:pPr>
            <a:r>
              <a:t/>
            </a:r>
            <a:endParaRPr/>
          </a:p>
        </p:txBody>
      </p:sp>
      <p:cxnSp>
        <p:nvCxnSpPr>
          <p:cNvPr id="370" name="Google Shape;370;p24"/>
          <p:cNvCxnSpPr/>
          <p:nvPr/>
        </p:nvCxnSpPr>
        <p:spPr>
          <a:xfrm flipH="1">
            <a:off x="1906925" y="675625"/>
            <a:ext cx="21900" cy="946500"/>
          </a:xfrm>
          <a:prstGeom prst="straightConnector1">
            <a:avLst/>
          </a:prstGeom>
          <a:noFill/>
          <a:ln cap="flat" cmpd="sng" w="19050">
            <a:solidFill>
              <a:schemeClr val="lt2"/>
            </a:solidFill>
            <a:prstDash val="solid"/>
            <a:round/>
            <a:headEnd len="med" w="med" type="oval"/>
            <a:tailEnd len="med" w="med" type="oval"/>
          </a:ln>
        </p:spPr>
      </p:cxnSp>
      <p:sp>
        <p:nvSpPr>
          <p:cNvPr id="371" name="Google Shape;371;p24"/>
          <p:cNvSpPr txBox="1"/>
          <p:nvPr>
            <p:ph type="title"/>
          </p:nvPr>
        </p:nvSpPr>
        <p:spPr>
          <a:xfrm>
            <a:off x="225750" y="2375425"/>
            <a:ext cx="1967100" cy="167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Dataset</a:t>
            </a:r>
            <a:endParaRPr sz="3100"/>
          </a:p>
        </p:txBody>
      </p:sp>
      <p:cxnSp>
        <p:nvCxnSpPr>
          <p:cNvPr id="372" name="Google Shape;372;p24"/>
          <p:cNvCxnSpPr/>
          <p:nvPr/>
        </p:nvCxnSpPr>
        <p:spPr>
          <a:xfrm flipH="1">
            <a:off x="1874425" y="2277525"/>
            <a:ext cx="10800" cy="2016000"/>
          </a:xfrm>
          <a:prstGeom prst="straightConnector1">
            <a:avLst/>
          </a:prstGeom>
          <a:noFill/>
          <a:ln cap="flat" cmpd="sng" w="19050">
            <a:solidFill>
              <a:schemeClr val="lt2"/>
            </a:solidFill>
            <a:prstDash val="solid"/>
            <a:round/>
            <a:headEnd len="med" w="med" type="oval"/>
            <a:tailEnd len="med" w="med" type="oval"/>
          </a:ln>
        </p:spPr>
      </p:cxnSp>
      <p:sp>
        <p:nvSpPr>
          <p:cNvPr id="373" name="Google Shape;373;p24"/>
          <p:cNvSpPr txBox="1"/>
          <p:nvPr/>
        </p:nvSpPr>
        <p:spPr>
          <a:xfrm>
            <a:off x="2367325" y="2374575"/>
            <a:ext cx="6317700" cy="21807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0"/>
              </a:spcBef>
              <a:spcAft>
                <a:spcPts val="0"/>
              </a:spcAft>
              <a:buClr>
                <a:srgbClr val="FFFFFF"/>
              </a:buClr>
              <a:buSzPts val="1400"/>
              <a:buFont typeface="Fira Sans Condensed"/>
              <a:buNone/>
            </a:pPr>
            <a:r>
              <a:t/>
            </a:r>
            <a:endParaRPr b="1">
              <a:solidFill>
                <a:srgbClr val="FFFFFF"/>
              </a:solidFill>
              <a:latin typeface="Fira Sans Condensed"/>
              <a:ea typeface="Fira Sans Condensed"/>
              <a:cs typeface="Fira Sans Condensed"/>
              <a:sym typeface="Fira Sans Condensed"/>
            </a:endParaRPr>
          </a:p>
          <a:p>
            <a:pPr indent="-317500" lvl="0" marL="457200" rtl="0" algn="l">
              <a:lnSpc>
                <a:spcPct val="115000"/>
              </a:lnSpc>
              <a:spcBef>
                <a:spcPts val="0"/>
              </a:spcBef>
              <a:spcAft>
                <a:spcPts val="0"/>
              </a:spcAft>
              <a:buClr>
                <a:srgbClr val="FFFFFF"/>
              </a:buClr>
              <a:buSzPts val="1400"/>
              <a:buFont typeface="Fira Sans Condensed"/>
              <a:buChar char="●"/>
            </a:pPr>
            <a:r>
              <a:rPr b="1" lang="en" sz="1600">
                <a:solidFill>
                  <a:srgbClr val="FFFFFF"/>
                </a:solidFill>
                <a:latin typeface="Fira Sans Condensed"/>
                <a:ea typeface="Fira Sans Condensed"/>
                <a:cs typeface="Fira Sans Condensed"/>
                <a:sym typeface="Fira Sans Condensed"/>
              </a:rPr>
              <a:t>Data:</a:t>
            </a:r>
            <a:r>
              <a:rPr b="1" lang="en">
                <a:solidFill>
                  <a:srgbClr val="FFFFFF"/>
                </a:solidFill>
                <a:latin typeface="Fira Sans Condensed"/>
                <a:ea typeface="Fira Sans Condensed"/>
                <a:cs typeface="Fira Sans Condensed"/>
                <a:sym typeface="Fira Sans Condensed"/>
              </a:rPr>
              <a:t>   </a:t>
            </a:r>
            <a:r>
              <a:rPr lang="en" sz="1500" u="sng">
                <a:solidFill>
                  <a:schemeClr val="hlink"/>
                </a:solidFill>
                <a:highlight>
                  <a:srgbClr val="383838"/>
                </a:highlight>
                <a:latin typeface="Roboto"/>
                <a:ea typeface="Roboto"/>
                <a:cs typeface="Roboto"/>
                <a:sym typeface="Roboto"/>
                <a:hlinkClick r:id="rId4"/>
              </a:rPr>
              <a:t>https://store.steampowered.com/</a:t>
            </a:r>
            <a:endParaRPr b="1" sz="1700">
              <a:solidFill>
                <a:srgbClr val="FFFFFF"/>
              </a:solidFill>
              <a:latin typeface="Fira Sans Condensed"/>
              <a:ea typeface="Fira Sans Condensed"/>
              <a:cs typeface="Fira Sans Condensed"/>
              <a:sym typeface="Fira Sans Condensed"/>
            </a:endParaRPr>
          </a:p>
          <a:p>
            <a:pPr indent="-317500" lvl="0" marL="457200" rtl="0" algn="l">
              <a:lnSpc>
                <a:spcPct val="115000"/>
              </a:lnSpc>
              <a:spcBef>
                <a:spcPts val="0"/>
              </a:spcBef>
              <a:spcAft>
                <a:spcPts val="0"/>
              </a:spcAft>
              <a:buClr>
                <a:srgbClr val="FFFFFF"/>
              </a:buClr>
              <a:buSzPts val="1400"/>
              <a:buFont typeface="Fira Sans Condensed"/>
              <a:buChar char="●"/>
            </a:pPr>
            <a:r>
              <a:rPr b="1" lang="en" sz="1500">
                <a:solidFill>
                  <a:srgbClr val="FFFFFF"/>
                </a:solidFill>
                <a:latin typeface="Fira Sans Condensed"/>
                <a:ea typeface="Fira Sans Condensed"/>
                <a:cs typeface="Fira Sans Condensed"/>
                <a:sym typeface="Fira Sans Condensed"/>
              </a:rPr>
              <a:t>User Data: </a:t>
            </a:r>
            <a:r>
              <a:rPr b="1" lang="en">
                <a:solidFill>
                  <a:srgbClr val="FFFFFF"/>
                </a:solidFill>
                <a:latin typeface="Fira Sans Condensed"/>
                <a:ea typeface="Fira Sans Condensed"/>
                <a:cs typeface="Fira Sans Condensed"/>
                <a:sym typeface="Fira Sans Condensed"/>
              </a:rPr>
              <a:t> </a:t>
            </a:r>
            <a:r>
              <a:rPr lang="en" sz="1200">
                <a:solidFill>
                  <a:srgbClr val="D5D5D5"/>
                </a:solidFill>
                <a:highlight>
                  <a:srgbClr val="383838"/>
                </a:highlight>
                <a:latin typeface="Roboto"/>
                <a:ea typeface="Roboto"/>
                <a:cs typeface="Roboto"/>
                <a:sym typeface="Roboto"/>
              </a:rPr>
              <a:t> </a:t>
            </a:r>
            <a:r>
              <a:rPr lang="en" sz="1500" u="sng">
                <a:solidFill>
                  <a:schemeClr val="lt2"/>
                </a:solidFill>
                <a:highlight>
                  <a:srgbClr val="383838"/>
                </a:highlight>
                <a:latin typeface="Roboto"/>
                <a:ea typeface="Roboto"/>
                <a:cs typeface="Roboto"/>
                <a:sym typeface="Roboto"/>
                <a:hlinkClick r:id="rId5">
                  <a:extLst>
                    <a:ext uri="{A12FA001-AC4F-418D-AE19-62706E023703}">
                      <ahyp:hlinkClr val="tx"/>
                    </a:ext>
                  </a:extLst>
                </a:hlinkClick>
              </a:rPr>
              <a:t>https://steamcommunity.com/games/steam/members</a:t>
            </a:r>
            <a:endParaRPr sz="1950">
              <a:solidFill>
                <a:srgbClr val="D4D4D4"/>
              </a:solidFill>
              <a:highlight>
                <a:srgbClr val="1E1E1E"/>
              </a:highlight>
              <a:latin typeface="Fira Sans Condensed"/>
              <a:ea typeface="Fira Sans Condensed"/>
              <a:cs typeface="Fira Sans Condensed"/>
              <a:sym typeface="Fira Sans Condensed"/>
            </a:endParaRPr>
          </a:p>
          <a:p>
            <a:pPr indent="-323850" lvl="0" marL="457200" rtl="0" algn="l">
              <a:lnSpc>
                <a:spcPct val="115000"/>
              </a:lnSpc>
              <a:spcBef>
                <a:spcPts val="0"/>
              </a:spcBef>
              <a:spcAft>
                <a:spcPts val="0"/>
              </a:spcAft>
              <a:buClr>
                <a:srgbClr val="FFFFFF"/>
              </a:buClr>
              <a:buSzPts val="1500"/>
              <a:buFont typeface="Fira Sans Condensed"/>
              <a:buChar char="●"/>
            </a:pPr>
            <a:r>
              <a:rPr b="1" lang="en" sz="1500">
                <a:solidFill>
                  <a:srgbClr val="FFFFFF"/>
                </a:solidFill>
                <a:latin typeface="Fira Sans Condensed"/>
                <a:ea typeface="Fira Sans Condensed"/>
                <a:cs typeface="Fira Sans Condensed"/>
                <a:sym typeface="Fira Sans Condensed"/>
              </a:rPr>
              <a:t>We have also obtained the user data from the reviews given for each game </a:t>
            </a:r>
            <a:endParaRPr b="1" sz="1500">
              <a:solidFill>
                <a:srgbClr val="FFFFFF"/>
              </a:solidFill>
              <a:latin typeface="Fira Sans Condensed"/>
              <a:ea typeface="Fira Sans Condensed"/>
              <a:cs typeface="Fira Sans Condensed"/>
              <a:sym typeface="Fira Sans Condensed"/>
            </a:endParaRPr>
          </a:p>
          <a:p>
            <a:pPr indent="0" lvl="0" marL="914400" rtl="0" algn="l">
              <a:lnSpc>
                <a:spcPct val="115000"/>
              </a:lnSpc>
              <a:spcBef>
                <a:spcPts val="800"/>
              </a:spcBef>
              <a:spcAft>
                <a:spcPts val="0"/>
              </a:spcAft>
              <a:buNone/>
            </a:pPr>
            <a:r>
              <a:rPr b="1" lang="en">
                <a:solidFill>
                  <a:srgbClr val="FFFFFF"/>
                </a:solidFill>
                <a:latin typeface="Fira Sans Condensed"/>
                <a:ea typeface="Fira Sans Condensed"/>
                <a:cs typeface="Fira Sans Condensed"/>
                <a:sym typeface="Fira Sans Condensed"/>
              </a:rPr>
              <a:t> </a:t>
            </a:r>
            <a:endParaRPr sz="1950">
              <a:solidFill>
                <a:srgbClr val="D4D4D4"/>
              </a:solidFill>
              <a:highlight>
                <a:srgbClr val="1E1E1E"/>
              </a:highlight>
              <a:latin typeface="Fira Sans Condensed"/>
              <a:ea typeface="Fira Sans Condensed"/>
              <a:cs typeface="Fira Sans Condensed"/>
              <a:sym typeface="Fira Sans Condensed"/>
            </a:endParaRPr>
          </a:p>
          <a:p>
            <a:pPr indent="0" lvl="0" marL="914400" rtl="0" algn="l">
              <a:lnSpc>
                <a:spcPct val="115000"/>
              </a:lnSpc>
              <a:spcBef>
                <a:spcPts val="800"/>
              </a:spcBef>
              <a:spcAft>
                <a:spcPts val="800"/>
              </a:spcAft>
              <a:buNone/>
            </a:pPr>
            <a:r>
              <a:t/>
            </a:r>
            <a:endParaRPr b="1">
              <a:solidFill>
                <a:srgbClr val="FFFFFF"/>
              </a:solidFill>
              <a:latin typeface="Fira Sans Condensed"/>
              <a:ea typeface="Fira Sans Condensed"/>
              <a:cs typeface="Fira Sans Condensed"/>
              <a:sym typeface="Fira Sans Condensed"/>
            </a:endParaRPr>
          </a:p>
        </p:txBody>
      </p:sp>
      <p:sp>
        <p:nvSpPr>
          <p:cNvPr id="374" name="Google Shape;37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25"/>
          <p:cNvSpPr txBox="1"/>
          <p:nvPr>
            <p:ph type="title"/>
          </p:nvPr>
        </p:nvSpPr>
        <p:spPr>
          <a:xfrm>
            <a:off x="152400" y="0"/>
            <a:ext cx="4274700" cy="92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rPr>
              <a:t>Dataset </a:t>
            </a:r>
            <a:endParaRPr sz="2400">
              <a:solidFill>
                <a:srgbClr val="FFFFFF"/>
              </a:solidFill>
            </a:endParaRPr>
          </a:p>
        </p:txBody>
      </p:sp>
      <p:sp>
        <p:nvSpPr>
          <p:cNvPr id="380" name="Google Shape;380;p25"/>
          <p:cNvSpPr txBox="1"/>
          <p:nvPr/>
        </p:nvSpPr>
        <p:spPr>
          <a:xfrm>
            <a:off x="5054125" y="1470925"/>
            <a:ext cx="335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2F2F2"/>
                </a:solidFill>
                <a:latin typeface="Catamaran Light"/>
                <a:ea typeface="Catamaran Light"/>
                <a:cs typeface="Catamaran Light"/>
                <a:sym typeface="Catamaran Light"/>
              </a:rPr>
              <a:t>+</a:t>
            </a:r>
            <a:endParaRPr sz="1200">
              <a:solidFill>
                <a:srgbClr val="F2F2F2"/>
              </a:solidFill>
              <a:latin typeface="Catamaran Light"/>
              <a:ea typeface="Catamaran Light"/>
              <a:cs typeface="Catamaran Light"/>
              <a:sym typeface="Catamaran Light"/>
            </a:endParaRPr>
          </a:p>
        </p:txBody>
      </p:sp>
      <p:sp>
        <p:nvSpPr>
          <p:cNvPr id="381" name="Google Shape;381;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2" name="Google Shape;382;p25"/>
          <p:cNvPicPr preferRelativeResize="0"/>
          <p:nvPr/>
        </p:nvPicPr>
        <p:blipFill>
          <a:blip r:embed="rId4">
            <a:alphaModFix/>
          </a:blip>
          <a:stretch>
            <a:fillRect/>
          </a:stretch>
        </p:blipFill>
        <p:spPr>
          <a:xfrm>
            <a:off x="152400" y="916838"/>
            <a:ext cx="8839199" cy="1477464"/>
          </a:xfrm>
          <a:prstGeom prst="rect">
            <a:avLst/>
          </a:prstGeom>
          <a:noFill/>
          <a:ln>
            <a:noFill/>
          </a:ln>
        </p:spPr>
      </p:pic>
      <p:pic>
        <p:nvPicPr>
          <p:cNvPr id="383" name="Google Shape;383;p25"/>
          <p:cNvPicPr preferRelativeResize="0"/>
          <p:nvPr/>
        </p:nvPicPr>
        <p:blipFill>
          <a:blip r:embed="rId5">
            <a:alphaModFix/>
          </a:blip>
          <a:stretch>
            <a:fillRect/>
          </a:stretch>
        </p:blipFill>
        <p:spPr>
          <a:xfrm>
            <a:off x="312225" y="2808225"/>
            <a:ext cx="4133850" cy="1748925"/>
          </a:xfrm>
          <a:prstGeom prst="rect">
            <a:avLst/>
          </a:prstGeom>
          <a:noFill/>
          <a:ln>
            <a:noFill/>
          </a:ln>
        </p:spPr>
      </p:pic>
      <p:sp>
        <p:nvSpPr>
          <p:cNvPr id="384" name="Google Shape;384;p25"/>
          <p:cNvSpPr txBox="1"/>
          <p:nvPr>
            <p:ph idx="1" type="subTitle"/>
          </p:nvPr>
        </p:nvSpPr>
        <p:spPr>
          <a:xfrm>
            <a:off x="4284300" y="2658925"/>
            <a:ext cx="4506000" cy="22743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Clr>
                <a:srgbClr val="FFFFFF"/>
              </a:buClr>
              <a:buSzPts val="1500"/>
              <a:buFont typeface="Fira Sans Condensed Light"/>
              <a:buChar char="●"/>
            </a:pPr>
            <a:r>
              <a:rPr lang="en" sz="1500">
                <a:solidFill>
                  <a:srgbClr val="FFFFFF"/>
                </a:solidFill>
              </a:rPr>
              <a:t>The appid is the common feature here and we obtain it by cleaning the url in the game dataset</a:t>
            </a:r>
            <a:endParaRPr sz="1500">
              <a:solidFill>
                <a:srgbClr val="FFFFFF"/>
              </a:solidFill>
            </a:endParaRPr>
          </a:p>
          <a:p>
            <a:pPr indent="-323850" lvl="0" marL="457200" rtl="0" algn="l">
              <a:spcBef>
                <a:spcPts val="0"/>
              </a:spcBef>
              <a:spcAft>
                <a:spcPts val="0"/>
              </a:spcAft>
              <a:buClr>
                <a:srgbClr val="FFFFFF"/>
              </a:buClr>
              <a:buSzPts val="1500"/>
              <a:buFont typeface="Fira Sans Condensed Light"/>
              <a:buChar char="●"/>
            </a:pPr>
            <a:r>
              <a:rPr lang="en" sz="1500">
                <a:solidFill>
                  <a:srgbClr val="FFFFFF"/>
                </a:solidFill>
              </a:rPr>
              <a:t>Hours_forever is used as the implicit feedback and it has either been normalized or rescaled to 0-5</a:t>
            </a:r>
            <a:endParaRPr sz="1500">
              <a:solidFill>
                <a:srgbClr val="FFFFFF"/>
              </a:solidFill>
            </a:endParaRPr>
          </a:p>
          <a:p>
            <a:pPr indent="0" lvl="0" marL="0" rtl="0" algn="l">
              <a:spcBef>
                <a:spcPts val="0"/>
              </a:spcBef>
              <a:spcAft>
                <a:spcPts val="0"/>
              </a:spcAft>
              <a:buNone/>
            </a:pPr>
            <a:r>
              <a:t/>
            </a:r>
            <a:endParaRPr b="1" sz="1500">
              <a:solidFill>
                <a:srgbClr val="FFFFFF"/>
              </a:solidFill>
              <a:latin typeface="Fira Sans Condensed"/>
              <a:ea typeface="Fira Sans Condensed"/>
              <a:cs typeface="Fira Sans Condensed"/>
              <a:sym typeface="Fira Sans Condensed"/>
            </a:endParaRPr>
          </a:p>
        </p:txBody>
      </p:sp>
      <p:sp>
        <p:nvSpPr>
          <p:cNvPr id="385" name="Google Shape;385;p25"/>
          <p:cNvSpPr txBox="1"/>
          <p:nvPr>
            <p:ph type="title"/>
          </p:nvPr>
        </p:nvSpPr>
        <p:spPr>
          <a:xfrm>
            <a:off x="3084625" y="225050"/>
            <a:ext cx="4274700" cy="92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FFFFFF"/>
                </a:solidFill>
              </a:rPr>
              <a:t>Game Dataset</a:t>
            </a:r>
            <a:endParaRPr sz="1900">
              <a:solidFill>
                <a:srgbClr val="FFFFFF"/>
              </a:solidFill>
            </a:endParaRPr>
          </a:p>
        </p:txBody>
      </p:sp>
      <p:sp>
        <p:nvSpPr>
          <p:cNvPr id="386" name="Google Shape;386;p25"/>
          <p:cNvSpPr txBox="1"/>
          <p:nvPr>
            <p:ph type="title"/>
          </p:nvPr>
        </p:nvSpPr>
        <p:spPr>
          <a:xfrm>
            <a:off x="490925" y="2190875"/>
            <a:ext cx="4274700" cy="92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User </a:t>
            </a:r>
            <a:r>
              <a:rPr lang="en" sz="1800">
                <a:solidFill>
                  <a:srgbClr val="FFFFFF"/>
                </a:solidFill>
              </a:rPr>
              <a:t> Dataset</a:t>
            </a:r>
            <a:endParaRPr sz="18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26"/>
          <p:cNvSpPr txBox="1"/>
          <p:nvPr>
            <p:ph type="title"/>
          </p:nvPr>
        </p:nvSpPr>
        <p:spPr>
          <a:xfrm>
            <a:off x="152400" y="0"/>
            <a:ext cx="4274700" cy="92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rPr>
              <a:t>E</a:t>
            </a:r>
            <a:r>
              <a:rPr lang="en" sz="2400">
                <a:solidFill>
                  <a:srgbClr val="FFFFFF"/>
                </a:solidFill>
              </a:rPr>
              <a:t>DA </a:t>
            </a:r>
            <a:endParaRPr sz="2400">
              <a:solidFill>
                <a:srgbClr val="FFFFFF"/>
              </a:solidFill>
            </a:endParaRPr>
          </a:p>
        </p:txBody>
      </p:sp>
      <p:sp>
        <p:nvSpPr>
          <p:cNvPr id="392" name="Google Shape;392;p26"/>
          <p:cNvSpPr txBox="1"/>
          <p:nvPr/>
        </p:nvSpPr>
        <p:spPr>
          <a:xfrm>
            <a:off x="5054125" y="1470925"/>
            <a:ext cx="335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2F2F2"/>
                </a:solidFill>
                <a:latin typeface="Catamaran Light"/>
                <a:ea typeface="Catamaran Light"/>
                <a:cs typeface="Catamaran Light"/>
                <a:sym typeface="Catamaran Light"/>
              </a:rPr>
              <a:t>+</a:t>
            </a:r>
            <a:endParaRPr sz="1200">
              <a:solidFill>
                <a:srgbClr val="F2F2F2"/>
              </a:solidFill>
              <a:latin typeface="Catamaran Light"/>
              <a:ea typeface="Catamaran Light"/>
              <a:cs typeface="Catamaran Light"/>
              <a:sym typeface="Catamaran Light"/>
            </a:endParaRPr>
          </a:p>
        </p:txBody>
      </p:sp>
      <p:sp>
        <p:nvSpPr>
          <p:cNvPr id="393" name="Google Shape;393;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26"/>
          <p:cNvSpPr txBox="1"/>
          <p:nvPr>
            <p:ph idx="1" type="subTitle"/>
          </p:nvPr>
        </p:nvSpPr>
        <p:spPr>
          <a:xfrm>
            <a:off x="1395450" y="2869200"/>
            <a:ext cx="7410300" cy="22743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Clr>
                <a:srgbClr val="FFFFFF"/>
              </a:buClr>
              <a:buSzPts val="1500"/>
              <a:buFont typeface="Fira Sans Condensed"/>
              <a:buChar char="●"/>
            </a:pPr>
            <a:r>
              <a:rPr b="1" lang="en" sz="1500">
                <a:solidFill>
                  <a:srgbClr val="FFFFFF"/>
                </a:solidFill>
                <a:latin typeface="Fira Sans Condensed"/>
                <a:ea typeface="Fira Sans Condensed"/>
                <a:cs typeface="Fira Sans Condensed"/>
                <a:sym typeface="Fira Sans Condensed"/>
              </a:rPr>
              <a:t>Action most popular  genre</a:t>
            </a:r>
            <a:endParaRPr b="1" sz="1500">
              <a:solidFill>
                <a:srgbClr val="FFFFFF"/>
              </a:solidFill>
              <a:latin typeface="Fira Sans Condensed"/>
              <a:ea typeface="Fira Sans Condensed"/>
              <a:cs typeface="Fira Sans Condensed"/>
              <a:sym typeface="Fira Sans Condensed"/>
            </a:endParaRPr>
          </a:p>
          <a:p>
            <a:pPr indent="-323850" lvl="0" marL="457200" rtl="0" algn="l">
              <a:spcBef>
                <a:spcPts val="0"/>
              </a:spcBef>
              <a:spcAft>
                <a:spcPts val="0"/>
              </a:spcAft>
              <a:buClr>
                <a:srgbClr val="FFFFFF"/>
              </a:buClr>
              <a:buSzPts val="1500"/>
              <a:buFont typeface="Fira Sans Condensed"/>
              <a:buChar char="●"/>
            </a:pPr>
            <a:r>
              <a:rPr b="1" lang="en" sz="1500">
                <a:solidFill>
                  <a:srgbClr val="FFFFFF"/>
                </a:solidFill>
                <a:latin typeface="Fira Sans Condensed"/>
                <a:ea typeface="Fira Sans Condensed"/>
                <a:cs typeface="Fira Sans Condensed"/>
                <a:sym typeface="Fira Sans Condensed"/>
              </a:rPr>
              <a:t>No. of games in each genre increased over the years</a:t>
            </a:r>
            <a:endParaRPr b="1" sz="1500">
              <a:solidFill>
                <a:srgbClr val="FFFFFF"/>
              </a:solidFill>
              <a:latin typeface="Fira Sans Condensed"/>
              <a:ea typeface="Fira Sans Condensed"/>
              <a:cs typeface="Fira Sans Condensed"/>
              <a:sym typeface="Fira Sans Condensed"/>
            </a:endParaRPr>
          </a:p>
          <a:p>
            <a:pPr indent="-323850" lvl="0" marL="457200" rtl="0" algn="l">
              <a:spcBef>
                <a:spcPts val="0"/>
              </a:spcBef>
              <a:spcAft>
                <a:spcPts val="0"/>
              </a:spcAft>
              <a:buClr>
                <a:srgbClr val="FFFFFF"/>
              </a:buClr>
              <a:buSzPts val="1500"/>
              <a:buFont typeface="Fira Sans Condensed"/>
              <a:buChar char="●"/>
            </a:pPr>
            <a:r>
              <a:rPr b="1" lang="en" sz="1500">
                <a:solidFill>
                  <a:srgbClr val="FFFFFF"/>
                </a:solidFill>
                <a:latin typeface="Fira Sans Condensed"/>
                <a:ea typeface="Fira Sans Condensed"/>
                <a:cs typeface="Fira Sans Condensed"/>
                <a:sym typeface="Fira Sans Condensed"/>
              </a:rPr>
              <a:t>Most of the values in hours_forever is towards 0</a:t>
            </a:r>
            <a:endParaRPr b="1" sz="1500">
              <a:solidFill>
                <a:srgbClr val="FFFFFF"/>
              </a:solidFill>
              <a:latin typeface="Fira Sans Condensed"/>
              <a:ea typeface="Fira Sans Condensed"/>
              <a:cs typeface="Fira Sans Condensed"/>
              <a:sym typeface="Fira Sans Condensed"/>
            </a:endParaRPr>
          </a:p>
        </p:txBody>
      </p:sp>
      <p:pic>
        <p:nvPicPr>
          <p:cNvPr id="395" name="Google Shape;395;p26"/>
          <p:cNvPicPr preferRelativeResize="0"/>
          <p:nvPr/>
        </p:nvPicPr>
        <p:blipFill>
          <a:blip r:embed="rId4">
            <a:alphaModFix/>
          </a:blip>
          <a:stretch>
            <a:fillRect/>
          </a:stretch>
        </p:blipFill>
        <p:spPr>
          <a:xfrm>
            <a:off x="0" y="814275"/>
            <a:ext cx="2467375" cy="2075596"/>
          </a:xfrm>
          <a:prstGeom prst="rect">
            <a:avLst/>
          </a:prstGeom>
          <a:noFill/>
          <a:ln>
            <a:noFill/>
          </a:ln>
        </p:spPr>
      </p:pic>
      <p:pic>
        <p:nvPicPr>
          <p:cNvPr id="396" name="Google Shape;396;p26"/>
          <p:cNvPicPr preferRelativeResize="0"/>
          <p:nvPr/>
        </p:nvPicPr>
        <p:blipFill>
          <a:blip r:embed="rId5">
            <a:alphaModFix/>
          </a:blip>
          <a:stretch>
            <a:fillRect/>
          </a:stretch>
        </p:blipFill>
        <p:spPr>
          <a:xfrm>
            <a:off x="2750900" y="780900"/>
            <a:ext cx="3164450" cy="1989950"/>
          </a:xfrm>
          <a:prstGeom prst="rect">
            <a:avLst/>
          </a:prstGeom>
          <a:noFill/>
          <a:ln>
            <a:noFill/>
          </a:ln>
        </p:spPr>
      </p:pic>
      <p:pic>
        <p:nvPicPr>
          <p:cNvPr id="397" name="Google Shape;397;p26"/>
          <p:cNvPicPr preferRelativeResize="0"/>
          <p:nvPr/>
        </p:nvPicPr>
        <p:blipFill>
          <a:blip r:embed="rId6">
            <a:alphaModFix/>
          </a:blip>
          <a:stretch>
            <a:fillRect/>
          </a:stretch>
        </p:blipFill>
        <p:spPr>
          <a:xfrm>
            <a:off x="6198885" y="747799"/>
            <a:ext cx="2906589" cy="1989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1" name="Shape 401"/>
        <p:cNvGrpSpPr/>
        <p:nvPr/>
      </p:nvGrpSpPr>
      <p:grpSpPr>
        <a:xfrm>
          <a:off x="0" y="0"/>
          <a:ext cx="0" cy="0"/>
          <a:chOff x="0" y="0"/>
          <a:chExt cx="0" cy="0"/>
        </a:xfrm>
      </p:grpSpPr>
      <p:sp>
        <p:nvSpPr>
          <p:cNvPr id="402" name="Google Shape;402;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3" name="Google Shape;403;p27"/>
          <p:cNvSpPr txBox="1"/>
          <p:nvPr>
            <p:ph idx="4294967295" type="title"/>
          </p:nvPr>
        </p:nvSpPr>
        <p:spPr>
          <a:xfrm>
            <a:off x="333625" y="69375"/>
            <a:ext cx="5304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Evaluation metric and Models</a:t>
            </a:r>
            <a:endParaRPr sz="2600"/>
          </a:p>
        </p:txBody>
      </p:sp>
      <p:sp>
        <p:nvSpPr>
          <p:cNvPr id="404" name="Google Shape;404;p27"/>
          <p:cNvSpPr txBox="1"/>
          <p:nvPr>
            <p:ph idx="4294967295" type="subTitle"/>
          </p:nvPr>
        </p:nvSpPr>
        <p:spPr>
          <a:xfrm>
            <a:off x="246450" y="1045800"/>
            <a:ext cx="44469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Hit-rate:</a:t>
            </a:r>
            <a:r>
              <a:rPr lang="en"/>
              <a:t> Measure of intersection b/w recommended games and played games </a:t>
            </a:r>
            <a:endParaRPr/>
          </a:p>
          <a:p>
            <a:pPr indent="0" lvl="0" marL="0" rtl="0" algn="l">
              <a:spcBef>
                <a:spcPts val="1600"/>
              </a:spcBef>
              <a:spcAft>
                <a:spcPts val="0"/>
              </a:spcAft>
              <a:buNone/>
            </a:pPr>
            <a:r>
              <a:rPr lang="en"/>
              <a:t>(Ranges from 0 to 1) 0-&gt;</a:t>
            </a:r>
            <a:r>
              <a:rPr lang="en">
                <a:solidFill>
                  <a:srgbClr val="FF0000"/>
                </a:solidFill>
              </a:rPr>
              <a:t>Bad </a:t>
            </a:r>
            <a:r>
              <a:rPr lang="en"/>
              <a:t> 1-&gt;</a:t>
            </a:r>
            <a:r>
              <a:rPr lang="en">
                <a:solidFill>
                  <a:srgbClr val="00FF00"/>
                </a:solidFill>
              </a:rPr>
              <a:t>Good</a:t>
            </a:r>
            <a:endParaRPr/>
          </a:p>
          <a:p>
            <a:pPr indent="0" lvl="0" marL="0" rtl="0" algn="l">
              <a:spcBef>
                <a:spcPts val="1600"/>
              </a:spcBef>
              <a:spcAft>
                <a:spcPts val="1600"/>
              </a:spcAft>
              <a:buNone/>
            </a:pPr>
            <a:r>
              <a:t/>
            </a:r>
            <a:endParaRPr/>
          </a:p>
        </p:txBody>
      </p:sp>
      <p:pic>
        <p:nvPicPr>
          <p:cNvPr id="405" name="Google Shape;405;p27"/>
          <p:cNvPicPr preferRelativeResize="0"/>
          <p:nvPr/>
        </p:nvPicPr>
        <p:blipFill>
          <a:blip r:embed="rId4">
            <a:alphaModFix/>
          </a:blip>
          <a:stretch>
            <a:fillRect/>
          </a:stretch>
        </p:blipFill>
        <p:spPr>
          <a:xfrm>
            <a:off x="79100" y="2901150"/>
            <a:ext cx="4419600" cy="1695450"/>
          </a:xfrm>
          <a:prstGeom prst="rect">
            <a:avLst/>
          </a:prstGeom>
          <a:noFill/>
          <a:ln>
            <a:noFill/>
          </a:ln>
        </p:spPr>
      </p:pic>
      <p:sp>
        <p:nvSpPr>
          <p:cNvPr id="406" name="Google Shape;406;p27"/>
          <p:cNvSpPr txBox="1"/>
          <p:nvPr>
            <p:ph idx="4294967295" type="title"/>
          </p:nvPr>
        </p:nvSpPr>
        <p:spPr>
          <a:xfrm>
            <a:off x="0" y="2082438"/>
            <a:ext cx="5304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Content Boosted Collaborative Filtering</a:t>
            </a:r>
            <a:endParaRPr sz="2200"/>
          </a:p>
        </p:txBody>
      </p:sp>
      <p:pic>
        <p:nvPicPr>
          <p:cNvPr id="407" name="Google Shape;407;p27"/>
          <p:cNvPicPr preferRelativeResize="0"/>
          <p:nvPr/>
        </p:nvPicPr>
        <p:blipFill>
          <a:blip r:embed="rId5">
            <a:alphaModFix/>
          </a:blip>
          <a:stretch>
            <a:fillRect/>
          </a:stretch>
        </p:blipFill>
        <p:spPr>
          <a:xfrm>
            <a:off x="4999800" y="784274"/>
            <a:ext cx="3325701" cy="1797150"/>
          </a:xfrm>
          <a:prstGeom prst="rect">
            <a:avLst/>
          </a:prstGeom>
          <a:noFill/>
          <a:ln>
            <a:noFill/>
          </a:ln>
        </p:spPr>
      </p:pic>
      <p:sp>
        <p:nvSpPr>
          <p:cNvPr id="408" name="Google Shape;408;p27"/>
          <p:cNvSpPr txBox="1"/>
          <p:nvPr>
            <p:ph idx="4294967295" type="title"/>
          </p:nvPr>
        </p:nvSpPr>
        <p:spPr>
          <a:xfrm>
            <a:off x="4999800" y="229738"/>
            <a:ext cx="5304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Sparse Matrix</a:t>
            </a:r>
            <a:endParaRPr sz="2000"/>
          </a:p>
        </p:txBody>
      </p:sp>
      <p:pic>
        <p:nvPicPr>
          <p:cNvPr id="409" name="Google Shape;409;p27"/>
          <p:cNvPicPr preferRelativeResize="0"/>
          <p:nvPr/>
        </p:nvPicPr>
        <p:blipFill>
          <a:blip r:embed="rId6">
            <a:alphaModFix/>
          </a:blip>
          <a:stretch>
            <a:fillRect/>
          </a:stretch>
        </p:blipFill>
        <p:spPr>
          <a:xfrm>
            <a:off x="4999800" y="3095675"/>
            <a:ext cx="3791726" cy="1695450"/>
          </a:xfrm>
          <a:prstGeom prst="rect">
            <a:avLst/>
          </a:prstGeom>
          <a:noFill/>
          <a:ln>
            <a:noFill/>
          </a:ln>
        </p:spPr>
      </p:pic>
      <p:sp>
        <p:nvSpPr>
          <p:cNvPr id="410" name="Google Shape;410;p27"/>
          <p:cNvSpPr txBox="1"/>
          <p:nvPr>
            <p:ph idx="4294967295" type="title"/>
          </p:nvPr>
        </p:nvSpPr>
        <p:spPr>
          <a:xfrm>
            <a:off x="4999800" y="2581413"/>
            <a:ext cx="5304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Dense</a:t>
            </a:r>
            <a:r>
              <a:rPr lang="en" sz="2000"/>
              <a:t> Matrix</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6" name="Google Shape;416;p28"/>
          <p:cNvPicPr preferRelativeResize="0"/>
          <p:nvPr/>
        </p:nvPicPr>
        <p:blipFill>
          <a:blip r:embed="rId3">
            <a:alphaModFix/>
          </a:blip>
          <a:stretch>
            <a:fillRect/>
          </a:stretch>
        </p:blipFill>
        <p:spPr>
          <a:xfrm>
            <a:off x="217375" y="913187"/>
            <a:ext cx="3474375" cy="1747925"/>
          </a:xfrm>
          <a:prstGeom prst="rect">
            <a:avLst/>
          </a:prstGeom>
          <a:noFill/>
          <a:ln>
            <a:noFill/>
          </a:ln>
        </p:spPr>
      </p:pic>
      <p:pic>
        <p:nvPicPr>
          <p:cNvPr id="417" name="Google Shape;417;p28"/>
          <p:cNvPicPr preferRelativeResize="0"/>
          <p:nvPr/>
        </p:nvPicPr>
        <p:blipFill>
          <a:blip r:embed="rId4">
            <a:alphaModFix/>
          </a:blip>
          <a:stretch>
            <a:fillRect/>
          </a:stretch>
        </p:blipFill>
        <p:spPr>
          <a:xfrm>
            <a:off x="6548675" y="3418025"/>
            <a:ext cx="2184875" cy="1568675"/>
          </a:xfrm>
          <a:prstGeom prst="rect">
            <a:avLst/>
          </a:prstGeom>
          <a:noFill/>
          <a:ln>
            <a:noFill/>
          </a:ln>
        </p:spPr>
      </p:pic>
      <p:pic>
        <p:nvPicPr>
          <p:cNvPr id="418" name="Google Shape;418;p28"/>
          <p:cNvPicPr preferRelativeResize="0"/>
          <p:nvPr/>
        </p:nvPicPr>
        <p:blipFill>
          <a:blip r:embed="rId5">
            <a:alphaModFix/>
          </a:blip>
          <a:stretch>
            <a:fillRect/>
          </a:stretch>
        </p:blipFill>
        <p:spPr>
          <a:xfrm>
            <a:off x="6489901" y="376108"/>
            <a:ext cx="2243650" cy="1495767"/>
          </a:xfrm>
          <a:prstGeom prst="rect">
            <a:avLst/>
          </a:prstGeom>
          <a:noFill/>
          <a:ln>
            <a:noFill/>
          </a:ln>
        </p:spPr>
      </p:pic>
      <p:pic>
        <p:nvPicPr>
          <p:cNvPr id="419" name="Google Shape;419;p28"/>
          <p:cNvPicPr preferRelativeResize="0"/>
          <p:nvPr/>
        </p:nvPicPr>
        <p:blipFill>
          <a:blip r:embed="rId6">
            <a:alphaModFix/>
          </a:blip>
          <a:stretch>
            <a:fillRect/>
          </a:stretch>
        </p:blipFill>
        <p:spPr>
          <a:xfrm>
            <a:off x="6548675" y="1914950"/>
            <a:ext cx="2184874" cy="1417400"/>
          </a:xfrm>
          <a:prstGeom prst="rect">
            <a:avLst/>
          </a:prstGeom>
          <a:noFill/>
          <a:ln>
            <a:noFill/>
          </a:ln>
        </p:spPr>
      </p:pic>
      <p:sp>
        <p:nvSpPr>
          <p:cNvPr id="420" name="Google Shape;420;p28"/>
          <p:cNvSpPr txBox="1"/>
          <p:nvPr/>
        </p:nvSpPr>
        <p:spPr>
          <a:xfrm>
            <a:off x="5282800" y="1028700"/>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421" name="Google Shape;421;p28"/>
          <p:cNvSpPr txBox="1"/>
          <p:nvPr>
            <p:ph idx="1" type="subTitle"/>
          </p:nvPr>
        </p:nvSpPr>
        <p:spPr>
          <a:xfrm>
            <a:off x="4635600" y="1045800"/>
            <a:ext cx="1854300" cy="71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User-user based CF</a:t>
            </a:r>
            <a:endParaRPr/>
          </a:p>
          <a:p>
            <a:pPr indent="0" lvl="0" marL="0" rtl="0" algn="l">
              <a:spcBef>
                <a:spcPts val="0"/>
              </a:spcBef>
              <a:spcAft>
                <a:spcPts val="0"/>
              </a:spcAft>
              <a:buNone/>
            </a:pPr>
            <a:r>
              <a:rPr lang="en"/>
              <a:t>(Hit-rate distribution)</a:t>
            </a:r>
            <a:endParaRPr/>
          </a:p>
        </p:txBody>
      </p:sp>
      <p:sp>
        <p:nvSpPr>
          <p:cNvPr id="422" name="Google Shape;422;p28"/>
          <p:cNvSpPr txBox="1"/>
          <p:nvPr>
            <p:ph idx="1" type="subTitle"/>
          </p:nvPr>
        </p:nvSpPr>
        <p:spPr>
          <a:xfrm>
            <a:off x="4586200" y="2279463"/>
            <a:ext cx="1854300" cy="71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Matrix factorization</a:t>
            </a:r>
            <a:endParaRPr/>
          </a:p>
          <a:p>
            <a:pPr indent="0" lvl="0" marL="0" rtl="0" algn="l">
              <a:spcBef>
                <a:spcPts val="0"/>
              </a:spcBef>
              <a:spcAft>
                <a:spcPts val="0"/>
              </a:spcAft>
              <a:buNone/>
            </a:pPr>
            <a:r>
              <a:rPr lang="en"/>
              <a:t>(Hit-rate distribution)</a:t>
            </a:r>
            <a:endParaRPr/>
          </a:p>
        </p:txBody>
      </p:sp>
      <p:sp>
        <p:nvSpPr>
          <p:cNvPr id="423" name="Google Shape;423;p28"/>
          <p:cNvSpPr txBox="1"/>
          <p:nvPr>
            <p:ph idx="1" type="subTitle"/>
          </p:nvPr>
        </p:nvSpPr>
        <p:spPr>
          <a:xfrm>
            <a:off x="4635600" y="3844913"/>
            <a:ext cx="1854300" cy="71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Content-boosted Filtering</a:t>
            </a:r>
            <a:endParaRPr/>
          </a:p>
          <a:p>
            <a:pPr indent="0" lvl="0" marL="0" rtl="0" algn="l">
              <a:spcBef>
                <a:spcPts val="0"/>
              </a:spcBef>
              <a:spcAft>
                <a:spcPts val="0"/>
              </a:spcAft>
              <a:buNone/>
            </a:pPr>
            <a:r>
              <a:rPr lang="en"/>
              <a:t>(Hit-rate distribution)</a:t>
            </a:r>
            <a:endParaRPr/>
          </a:p>
          <a:p>
            <a:pPr indent="0" lvl="0" marL="0" rtl="0" algn="l">
              <a:spcBef>
                <a:spcPts val="0"/>
              </a:spcBef>
              <a:spcAft>
                <a:spcPts val="0"/>
              </a:spcAft>
              <a:buNone/>
            </a:pPr>
            <a:r>
              <a:t/>
            </a:r>
            <a:endParaRPr/>
          </a:p>
        </p:txBody>
      </p:sp>
      <p:pic>
        <p:nvPicPr>
          <p:cNvPr id="424" name="Google Shape;424;p28"/>
          <p:cNvPicPr preferRelativeResize="0"/>
          <p:nvPr/>
        </p:nvPicPr>
        <p:blipFill>
          <a:blip r:embed="rId7">
            <a:alphaModFix/>
          </a:blip>
          <a:stretch>
            <a:fillRect/>
          </a:stretch>
        </p:blipFill>
        <p:spPr>
          <a:xfrm>
            <a:off x="116250" y="3253675"/>
            <a:ext cx="4163775" cy="1306150"/>
          </a:xfrm>
          <a:prstGeom prst="rect">
            <a:avLst/>
          </a:prstGeom>
          <a:noFill/>
          <a:ln>
            <a:noFill/>
          </a:ln>
        </p:spPr>
      </p:pic>
      <p:sp>
        <p:nvSpPr>
          <p:cNvPr id="425" name="Google Shape;425;p28"/>
          <p:cNvSpPr txBox="1"/>
          <p:nvPr>
            <p:ph idx="4294967295" type="title"/>
          </p:nvPr>
        </p:nvSpPr>
        <p:spPr>
          <a:xfrm>
            <a:off x="370475" y="0"/>
            <a:ext cx="4446000" cy="17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Models and Results</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p29"/>
          <p:cNvSpPr txBox="1"/>
          <p:nvPr>
            <p:ph type="title"/>
          </p:nvPr>
        </p:nvSpPr>
        <p:spPr>
          <a:xfrm>
            <a:off x="720075" y="553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 and Inference </a:t>
            </a:r>
            <a:endParaRPr/>
          </a:p>
        </p:txBody>
      </p:sp>
      <p:sp>
        <p:nvSpPr>
          <p:cNvPr id="431" name="Google Shape;431;p29"/>
          <p:cNvSpPr/>
          <p:nvPr/>
        </p:nvSpPr>
        <p:spPr>
          <a:xfrm>
            <a:off x="4115925" y="2338950"/>
            <a:ext cx="912300" cy="9123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9"/>
          <p:cNvSpPr txBox="1"/>
          <p:nvPr>
            <p:ph idx="4294967295" type="subTitle"/>
          </p:nvPr>
        </p:nvSpPr>
        <p:spPr>
          <a:xfrm flipH="1">
            <a:off x="861825" y="1689430"/>
            <a:ext cx="2234400" cy="912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0.51 hit-rate is decent progress but it tells us that we are not able to make models fully personalizable.</a:t>
            </a:r>
            <a:endParaRPr sz="1400"/>
          </a:p>
        </p:txBody>
      </p:sp>
      <p:sp>
        <p:nvSpPr>
          <p:cNvPr id="433" name="Google Shape;433;p29"/>
          <p:cNvSpPr txBox="1"/>
          <p:nvPr>
            <p:ph idx="4294967295" type="subTitle"/>
          </p:nvPr>
        </p:nvSpPr>
        <p:spPr>
          <a:xfrm flipH="1">
            <a:off x="6087375" y="1689425"/>
            <a:ext cx="2194800" cy="45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MSE can be used as loss function but to interpret results, we can not rely on mse. Hit-rate alone can’t explain the model.</a:t>
            </a:r>
            <a:endParaRPr sz="1400"/>
          </a:p>
        </p:txBody>
      </p:sp>
      <p:sp>
        <p:nvSpPr>
          <p:cNvPr id="434" name="Google Shape;434;p29"/>
          <p:cNvSpPr txBox="1"/>
          <p:nvPr>
            <p:ph idx="4294967295" type="subTitle"/>
          </p:nvPr>
        </p:nvSpPr>
        <p:spPr>
          <a:xfrm>
            <a:off x="822363" y="3219326"/>
            <a:ext cx="2234400" cy="701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base model : user-user based filtering (0.41 hit-rate)</a:t>
            </a:r>
            <a:endParaRPr sz="1400"/>
          </a:p>
          <a:p>
            <a:pPr indent="0" lvl="0" marL="0" rtl="0" algn="l">
              <a:lnSpc>
                <a:spcPct val="100000"/>
              </a:lnSpc>
              <a:spcBef>
                <a:spcPts val="1600"/>
              </a:spcBef>
              <a:spcAft>
                <a:spcPts val="1600"/>
              </a:spcAft>
              <a:buNone/>
            </a:pPr>
            <a:r>
              <a:rPr lang="en" sz="1400"/>
              <a:t>complex model: Matrix factorization and content-boosted  filtering (0.51 hit-rate)</a:t>
            </a:r>
            <a:endParaRPr sz="1400"/>
          </a:p>
        </p:txBody>
      </p:sp>
      <p:sp>
        <p:nvSpPr>
          <p:cNvPr id="435" name="Google Shape;435;p29"/>
          <p:cNvSpPr txBox="1"/>
          <p:nvPr>
            <p:ph idx="4294967295" type="subTitle"/>
          </p:nvPr>
        </p:nvSpPr>
        <p:spPr>
          <a:xfrm>
            <a:off x="6087537" y="3302704"/>
            <a:ext cx="2194800" cy="701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Our system currently only uses past user’s data, so we haven’t incorporated things like new games released, trends in community etc.</a:t>
            </a:r>
            <a:endParaRPr sz="1400"/>
          </a:p>
        </p:txBody>
      </p:sp>
      <p:sp>
        <p:nvSpPr>
          <p:cNvPr id="436" name="Google Shape;436;p29"/>
          <p:cNvSpPr/>
          <p:nvPr/>
        </p:nvSpPr>
        <p:spPr>
          <a:xfrm>
            <a:off x="4285725" y="2508750"/>
            <a:ext cx="572700" cy="5727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9"/>
          <p:cNvSpPr/>
          <p:nvPr/>
        </p:nvSpPr>
        <p:spPr>
          <a:xfrm>
            <a:off x="4385488" y="2569788"/>
            <a:ext cx="373167" cy="450621"/>
          </a:xfrm>
          <a:custGeom>
            <a:rect b="b" l="l" r="r" t="t"/>
            <a:pathLst>
              <a:path extrusionOk="0" h="68250" w="56519">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29"/>
          <p:cNvGrpSpPr/>
          <p:nvPr/>
        </p:nvGrpSpPr>
        <p:grpSpPr>
          <a:xfrm>
            <a:off x="5567955" y="3351974"/>
            <a:ext cx="266197" cy="249155"/>
            <a:chOff x="1507342" y="1024774"/>
            <a:chExt cx="399216" cy="373658"/>
          </a:xfrm>
        </p:grpSpPr>
        <p:sp>
          <p:nvSpPr>
            <p:cNvPr id="439" name="Google Shape;439;p29"/>
            <p:cNvSpPr/>
            <p:nvPr/>
          </p:nvSpPr>
          <p:spPr>
            <a:xfrm>
              <a:off x="1507342" y="1024774"/>
              <a:ext cx="399216" cy="373658"/>
            </a:xfrm>
            <a:custGeom>
              <a:rect b="b" l="l" r="r" t="t"/>
              <a:pathLst>
                <a:path extrusionOk="0" h="49971" w="53389">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9"/>
            <p:cNvSpPr/>
            <p:nvPr/>
          </p:nvSpPr>
          <p:spPr>
            <a:xfrm>
              <a:off x="1609125" y="1147993"/>
              <a:ext cx="45471" cy="127222"/>
            </a:xfrm>
            <a:custGeom>
              <a:rect b="b" l="l" r="r" t="t"/>
              <a:pathLst>
                <a:path extrusionOk="0" h="17014" w="6081">
                  <a:moveTo>
                    <a:pt x="4913" y="0"/>
                  </a:moveTo>
                  <a:lnTo>
                    <a:pt x="1" y="8506"/>
                  </a:lnTo>
                  <a:lnTo>
                    <a:pt x="4913" y="17014"/>
                  </a:lnTo>
                  <a:lnTo>
                    <a:pt x="6080" y="14992"/>
                  </a:lnTo>
                  <a:lnTo>
                    <a:pt x="2338" y="8506"/>
                  </a:lnTo>
                  <a:lnTo>
                    <a:pt x="6080" y="2023"/>
                  </a:lnTo>
                  <a:lnTo>
                    <a:pt x="49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29"/>
          <p:cNvSpPr/>
          <p:nvPr/>
        </p:nvSpPr>
        <p:spPr>
          <a:xfrm>
            <a:off x="3303861" y="1991081"/>
            <a:ext cx="283071" cy="245141"/>
          </a:xfrm>
          <a:custGeom>
            <a:rect b="b" l="l" r="r" t="t"/>
            <a:pathLst>
              <a:path extrusionOk="0" h="49151" w="56756">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9"/>
          <p:cNvSpPr/>
          <p:nvPr/>
        </p:nvSpPr>
        <p:spPr>
          <a:xfrm>
            <a:off x="5586942" y="1999525"/>
            <a:ext cx="228224" cy="228239"/>
          </a:xfrm>
          <a:custGeom>
            <a:rect b="b" l="l" r="r" t="t"/>
            <a:pathLst>
              <a:path extrusionOk="0" h="46249" w="46246">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9"/>
          <p:cNvSpPr/>
          <p:nvPr/>
        </p:nvSpPr>
        <p:spPr>
          <a:xfrm>
            <a:off x="3314557" y="3360344"/>
            <a:ext cx="261654" cy="238415"/>
          </a:xfrm>
          <a:custGeom>
            <a:rect b="b" l="l" r="r" t="t"/>
            <a:pathLst>
              <a:path extrusionOk="0" h="48311" w="5302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txBox="1"/>
          <p:nvPr>
            <p:ph idx="4294967295" type="subTitle"/>
          </p:nvPr>
        </p:nvSpPr>
        <p:spPr>
          <a:xfrm flipH="1">
            <a:off x="810475" y="1368372"/>
            <a:ext cx="2234400" cy="365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1600"/>
              </a:spcAft>
              <a:buNone/>
            </a:pPr>
            <a:r>
              <a:rPr b="1" lang="en" sz="1800">
                <a:latin typeface="Rajdhani"/>
                <a:ea typeface="Rajdhani"/>
                <a:cs typeface="Rajdhani"/>
                <a:sym typeface="Rajdhani"/>
              </a:rPr>
              <a:t>Performance</a:t>
            </a:r>
            <a:endParaRPr b="1" sz="1800">
              <a:latin typeface="Rajdhani"/>
              <a:ea typeface="Rajdhani"/>
              <a:cs typeface="Rajdhani"/>
              <a:sym typeface="Rajdhani"/>
            </a:endParaRPr>
          </a:p>
        </p:txBody>
      </p:sp>
      <p:sp>
        <p:nvSpPr>
          <p:cNvPr id="445" name="Google Shape;445;p29"/>
          <p:cNvSpPr txBox="1"/>
          <p:nvPr>
            <p:ph idx="4294967295" type="subTitle"/>
          </p:nvPr>
        </p:nvSpPr>
        <p:spPr>
          <a:xfrm flipH="1">
            <a:off x="5924050" y="1488371"/>
            <a:ext cx="2194800" cy="245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1600"/>
              </a:spcAft>
              <a:buNone/>
            </a:pPr>
            <a:r>
              <a:rPr b="1" lang="en" sz="1800">
                <a:latin typeface="Rajdhani"/>
                <a:ea typeface="Rajdhani"/>
                <a:cs typeface="Rajdhani"/>
                <a:sym typeface="Rajdhani"/>
              </a:rPr>
              <a:t>Ev</a:t>
            </a:r>
            <a:r>
              <a:rPr b="1" lang="en" sz="1800">
                <a:latin typeface="Rajdhani"/>
                <a:ea typeface="Rajdhani"/>
                <a:cs typeface="Rajdhani"/>
                <a:sym typeface="Rajdhani"/>
              </a:rPr>
              <a:t>al. Metric</a:t>
            </a:r>
            <a:endParaRPr b="1" sz="1800">
              <a:latin typeface="Rajdhani"/>
              <a:ea typeface="Rajdhani"/>
              <a:cs typeface="Rajdhani"/>
              <a:sym typeface="Rajdhani"/>
            </a:endParaRPr>
          </a:p>
        </p:txBody>
      </p:sp>
      <p:sp>
        <p:nvSpPr>
          <p:cNvPr id="446" name="Google Shape;446;p29"/>
          <p:cNvSpPr txBox="1"/>
          <p:nvPr>
            <p:ph idx="4294967295" type="subTitle"/>
          </p:nvPr>
        </p:nvSpPr>
        <p:spPr>
          <a:xfrm>
            <a:off x="524037" y="2795243"/>
            <a:ext cx="2234400" cy="365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800">
                <a:latin typeface="Rajdhani"/>
                <a:ea typeface="Rajdhani"/>
                <a:cs typeface="Rajdhani"/>
                <a:sym typeface="Rajdhani"/>
              </a:rPr>
              <a:t>Best Model</a:t>
            </a:r>
            <a:endParaRPr b="1" sz="1800">
              <a:latin typeface="Rajdhani"/>
              <a:ea typeface="Rajdhani"/>
              <a:cs typeface="Rajdhani"/>
              <a:sym typeface="Rajdhani"/>
            </a:endParaRPr>
          </a:p>
        </p:txBody>
      </p:sp>
      <p:sp>
        <p:nvSpPr>
          <p:cNvPr id="447" name="Google Shape;447;p29"/>
          <p:cNvSpPr txBox="1"/>
          <p:nvPr>
            <p:ph idx="4294967295" type="subTitle"/>
          </p:nvPr>
        </p:nvSpPr>
        <p:spPr>
          <a:xfrm>
            <a:off x="6087387" y="2953348"/>
            <a:ext cx="2194800" cy="365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800">
                <a:latin typeface="Rajdhani"/>
                <a:ea typeface="Rajdhani"/>
                <a:cs typeface="Rajdhani"/>
                <a:sym typeface="Rajdhani"/>
              </a:rPr>
              <a:t>Online Evaluation</a:t>
            </a:r>
            <a:endParaRPr b="1" sz="1800">
              <a:latin typeface="Rajdhani"/>
              <a:ea typeface="Rajdhani"/>
              <a:cs typeface="Rajdhani"/>
              <a:sym typeface="Rajdhani"/>
            </a:endParaRPr>
          </a:p>
        </p:txBody>
      </p:sp>
      <p:sp>
        <p:nvSpPr>
          <p:cNvPr id="448" name="Google Shape;448;p29"/>
          <p:cNvSpPr/>
          <p:nvPr/>
        </p:nvSpPr>
        <p:spPr>
          <a:xfrm>
            <a:off x="3220100" y="3251250"/>
            <a:ext cx="450600" cy="4506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p:nvPr/>
        </p:nvSpPr>
        <p:spPr>
          <a:xfrm>
            <a:off x="5473450" y="3251250"/>
            <a:ext cx="450600" cy="4506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9"/>
          <p:cNvSpPr/>
          <p:nvPr/>
        </p:nvSpPr>
        <p:spPr>
          <a:xfrm>
            <a:off x="3220100" y="1888350"/>
            <a:ext cx="450600" cy="4506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5473450" y="1888350"/>
            <a:ext cx="450600" cy="4506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 name="Google Shape;452;p29"/>
          <p:cNvCxnSpPr>
            <a:stCxn id="450" idx="3"/>
            <a:endCxn id="431" idx="1"/>
          </p:cNvCxnSpPr>
          <p:nvPr/>
        </p:nvCxnSpPr>
        <p:spPr>
          <a:xfrm>
            <a:off x="3670700" y="2113650"/>
            <a:ext cx="445200" cy="681600"/>
          </a:xfrm>
          <a:prstGeom prst="bentConnector3">
            <a:avLst>
              <a:gd fmla="val 50003" name="adj1"/>
            </a:avLst>
          </a:prstGeom>
          <a:noFill/>
          <a:ln cap="flat" cmpd="sng" w="19050">
            <a:solidFill>
              <a:schemeClr val="lt2"/>
            </a:solidFill>
            <a:prstDash val="solid"/>
            <a:round/>
            <a:headEnd len="med" w="med" type="none"/>
            <a:tailEnd len="med" w="med" type="none"/>
          </a:ln>
        </p:spPr>
      </p:cxnSp>
      <p:cxnSp>
        <p:nvCxnSpPr>
          <p:cNvPr id="453" name="Google Shape;453;p29"/>
          <p:cNvCxnSpPr>
            <a:stCxn id="431" idx="1"/>
            <a:endCxn id="448" idx="3"/>
          </p:cNvCxnSpPr>
          <p:nvPr/>
        </p:nvCxnSpPr>
        <p:spPr>
          <a:xfrm flipH="1">
            <a:off x="3670725" y="2795100"/>
            <a:ext cx="445200" cy="681600"/>
          </a:xfrm>
          <a:prstGeom prst="bentConnector3">
            <a:avLst>
              <a:gd fmla="val 50003" name="adj1"/>
            </a:avLst>
          </a:prstGeom>
          <a:noFill/>
          <a:ln cap="flat" cmpd="sng" w="19050">
            <a:solidFill>
              <a:schemeClr val="lt2"/>
            </a:solidFill>
            <a:prstDash val="solid"/>
            <a:round/>
            <a:headEnd len="med" w="med" type="none"/>
            <a:tailEnd len="med" w="med" type="none"/>
          </a:ln>
        </p:spPr>
      </p:cxnSp>
      <p:cxnSp>
        <p:nvCxnSpPr>
          <p:cNvPr id="454" name="Google Shape;454;p29"/>
          <p:cNvCxnSpPr>
            <a:stCxn id="451" idx="1"/>
            <a:endCxn id="431" idx="3"/>
          </p:cNvCxnSpPr>
          <p:nvPr/>
        </p:nvCxnSpPr>
        <p:spPr>
          <a:xfrm flipH="1">
            <a:off x="5028250" y="2113650"/>
            <a:ext cx="445200" cy="681600"/>
          </a:xfrm>
          <a:prstGeom prst="bentConnector3">
            <a:avLst>
              <a:gd fmla="val 50003" name="adj1"/>
            </a:avLst>
          </a:prstGeom>
          <a:noFill/>
          <a:ln cap="flat" cmpd="sng" w="19050">
            <a:solidFill>
              <a:schemeClr val="lt2"/>
            </a:solidFill>
            <a:prstDash val="solid"/>
            <a:round/>
            <a:headEnd len="med" w="med" type="none"/>
            <a:tailEnd len="med" w="med" type="none"/>
          </a:ln>
        </p:spPr>
      </p:cxnSp>
      <p:cxnSp>
        <p:nvCxnSpPr>
          <p:cNvPr id="455" name="Google Shape;455;p29"/>
          <p:cNvCxnSpPr>
            <a:stCxn id="431" idx="3"/>
            <a:endCxn id="449" idx="1"/>
          </p:cNvCxnSpPr>
          <p:nvPr/>
        </p:nvCxnSpPr>
        <p:spPr>
          <a:xfrm>
            <a:off x="5028225" y="2795100"/>
            <a:ext cx="445200" cy="681600"/>
          </a:xfrm>
          <a:prstGeom prst="bentConnector3">
            <a:avLst>
              <a:gd fmla="val 50003" name="adj1"/>
            </a:avLst>
          </a:prstGeom>
          <a:noFill/>
          <a:ln cap="flat" cmpd="sng" w="19050">
            <a:solidFill>
              <a:schemeClr val="lt2"/>
            </a:solidFill>
            <a:prstDash val="solid"/>
            <a:round/>
            <a:headEnd len="med" w="med" type="none"/>
            <a:tailEnd len="med" w="med" type="none"/>
          </a:ln>
        </p:spPr>
      </p:cxnSp>
      <p:sp>
        <p:nvSpPr>
          <p:cNvPr id="456" name="Google Shape;456;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7" name="Google Shape;457;p29"/>
          <p:cNvSpPr txBox="1"/>
          <p:nvPr/>
        </p:nvSpPr>
        <p:spPr>
          <a:xfrm>
            <a:off x="1433625" y="4538325"/>
            <a:ext cx="62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1" name="Shape 461"/>
        <p:cNvGrpSpPr/>
        <p:nvPr/>
      </p:nvGrpSpPr>
      <p:grpSpPr>
        <a:xfrm>
          <a:off x="0" y="0"/>
          <a:ext cx="0" cy="0"/>
          <a:chOff x="0" y="0"/>
          <a:chExt cx="0" cy="0"/>
        </a:xfrm>
      </p:grpSpPr>
      <p:sp>
        <p:nvSpPr>
          <p:cNvPr id="462" name="Google Shape;462;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3" name="Google Shape;463;p30"/>
          <p:cNvPicPr preferRelativeResize="0"/>
          <p:nvPr/>
        </p:nvPicPr>
        <p:blipFill>
          <a:blip r:embed="rId4">
            <a:alphaModFix/>
          </a:blip>
          <a:stretch>
            <a:fillRect/>
          </a:stretch>
        </p:blipFill>
        <p:spPr>
          <a:xfrm>
            <a:off x="518300" y="2854850"/>
            <a:ext cx="3548825" cy="1852675"/>
          </a:xfrm>
          <a:prstGeom prst="rect">
            <a:avLst/>
          </a:prstGeom>
          <a:noFill/>
          <a:ln>
            <a:noFill/>
          </a:ln>
        </p:spPr>
      </p:pic>
      <p:pic>
        <p:nvPicPr>
          <p:cNvPr id="464" name="Google Shape;464;p30"/>
          <p:cNvPicPr preferRelativeResize="0"/>
          <p:nvPr/>
        </p:nvPicPr>
        <p:blipFill>
          <a:blip r:embed="rId5">
            <a:alphaModFix/>
          </a:blip>
          <a:stretch>
            <a:fillRect/>
          </a:stretch>
        </p:blipFill>
        <p:spPr>
          <a:xfrm>
            <a:off x="5081025" y="2854850"/>
            <a:ext cx="3026950" cy="2142818"/>
          </a:xfrm>
          <a:prstGeom prst="rect">
            <a:avLst/>
          </a:prstGeom>
          <a:noFill/>
          <a:ln>
            <a:noFill/>
          </a:ln>
        </p:spPr>
      </p:pic>
      <p:pic>
        <p:nvPicPr>
          <p:cNvPr id="465" name="Google Shape;465;p30"/>
          <p:cNvPicPr preferRelativeResize="0"/>
          <p:nvPr/>
        </p:nvPicPr>
        <p:blipFill rotWithShape="1">
          <a:blip r:embed="rId6">
            <a:alphaModFix/>
          </a:blip>
          <a:srcRect b="-5550" l="0" r="0" t="5550"/>
          <a:stretch/>
        </p:blipFill>
        <p:spPr>
          <a:xfrm>
            <a:off x="5081025" y="142000"/>
            <a:ext cx="2953875" cy="2712850"/>
          </a:xfrm>
          <a:prstGeom prst="rect">
            <a:avLst/>
          </a:prstGeom>
          <a:noFill/>
          <a:ln>
            <a:noFill/>
          </a:ln>
        </p:spPr>
      </p:pic>
      <p:sp>
        <p:nvSpPr>
          <p:cNvPr id="466" name="Google Shape;466;p30"/>
          <p:cNvSpPr txBox="1"/>
          <p:nvPr>
            <p:ph idx="4294967295" type="title"/>
          </p:nvPr>
        </p:nvSpPr>
        <p:spPr>
          <a:xfrm>
            <a:off x="144750" y="142000"/>
            <a:ext cx="53043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Clustering on Game’s Features </a:t>
            </a:r>
            <a:endParaRPr sz="2400"/>
          </a:p>
          <a:p>
            <a:pPr indent="0" lvl="0" marL="0" rtl="0" algn="l">
              <a:spcBef>
                <a:spcPts val="0"/>
              </a:spcBef>
              <a:spcAft>
                <a:spcPts val="0"/>
              </a:spcAft>
              <a:buNone/>
            </a:pPr>
            <a:r>
              <a:rPr lang="en" sz="2400"/>
              <a:t>using PCA</a:t>
            </a:r>
            <a:endParaRPr sz="2400"/>
          </a:p>
        </p:txBody>
      </p:sp>
      <p:sp>
        <p:nvSpPr>
          <p:cNvPr id="467" name="Google Shape;467;p30"/>
          <p:cNvSpPr txBox="1"/>
          <p:nvPr>
            <p:ph idx="4294967295" type="subTitle"/>
          </p:nvPr>
        </p:nvSpPr>
        <p:spPr>
          <a:xfrm>
            <a:off x="363225" y="1064325"/>
            <a:ext cx="4446000" cy="1216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Fira Sans Condensed"/>
              <a:buChar char="-"/>
            </a:pPr>
            <a:r>
              <a:rPr lang="en" sz="1700">
                <a:latin typeface="Fira Sans Condensed"/>
                <a:ea typeface="Fira Sans Condensed"/>
                <a:cs typeface="Fira Sans Condensed"/>
                <a:sym typeface="Fira Sans Condensed"/>
              </a:rPr>
              <a:t>PCA n_components = 130 (explains &gt; 90 % variance)</a:t>
            </a:r>
            <a:endParaRPr sz="1700">
              <a:latin typeface="Fira Sans Condensed"/>
              <a:ea typeface="Fira Sans Condensed"/>
              <a:cs typeface="Fira Sans Condensed"/>
              <a:sym typeface="Fira Sans Condensed"/>
            </a:endParaRPr>
          </a:p>
          <a:p>
            <a:pPr indent="-336550" lvl="0" marL="457200" rtl="0" algn="l">
              <a:spcBef>
                <a:spcPts val="0"/>
              </a:spcBef>
              <a:spcAft>
                <a:spcPts val="0"/>
              </a:spcAft>
              <a:buSzPts val="1700"/>
              <a:buFont typeface="Fira Sans Condensed"/>
              <a:buChar char="-"/>
            </a:pPr>
            <a:r>
              <a:rPr lang="en" sz="1700">
                <a:latin typeface="Fira Sans Condensed"/>
                <a:ea typeface="Fira Sans Condensed"/>
                <a:cs typeface="Fira Sans Condensed"/>
                <a:sym typeface="Fira Sans Condensed"/>
              </a:rPr>
              <a:t>KMeans k = 10 - From edge plot</a:t>
            </a:r>
            <a:endParaRPr sz="1700">
              <a:latin typeface="Fira Sans Condensed"/>
              <a:ea typeface="Fira Sans Condensed"/>
              <a:cs typeface="Fira Sans Condensed"/>
              <a:sym typeface="Fira Sans Condensed"/>
            </a:endParaRPr>
          </a:p>
          <a:p>
            <a:pPr indent="-336550" lvl="0" marL="457200" rtl="0" algn="l">
              <a:spcBef>
                <a:spcPts val="0"/>
              </a:spcBef>
              <a:spcAft>
                <a:spcPts val="0"/>
              </a:spcAft>
              <a:buSzPts val="1700"/>
              <a:buFont typeface="Fira Sans Condensed"/>
              <a:buChar char="-"/>
            </a:pPr>
            <a:r>
              <a:rPr lang="en" sz="1700">
                <a:latin typeface="Fira Sans Condensed"/>
                <a:ea typeface="Fira Sans Condensed"/>
                <a:cs typeface="Fira Sans Condensed"/>
                <a:sym typeface="Fira Sans Condensed"/>
              </a:rPr>
              <a:t>Can clearly Observe clusters which can be used for  further modelling</a:t>
            </a:r>
            <a:endParaRPr sz="1700">
              <a:latin typeface="Fira Sans Condensed"/>
              <a:ea typeface="Fira Sans Condensed"/>
              <a:cs typeface="Fira Sans Condensed"/>
              <a:sym typeface="Fira Sans Condensed"/>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